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93" r:id="rId3"/>
    <p:sldId id="294" r:id="rId4"/>
    <p:sldId id="295" r:id="rId5"/>
    <p:sldId id="296" r:id="rId6"/>
    <p:sldId id="297" r:id="rId7"/>
    <p:sldId id="256" r:id="rId8"/>
    <p:sldId id="257" r:id="rId9"/>
    <p:sldId id="264" r:id="rId10"/>
    <p:sldId id="258" r:id="rId11"/>
    <p:sldId id="263" r:id="rId12"/>
    <p:sldId id="260" r:id="rId13"/>
    <p:sldId id="261" r:id="rId14"/>
    <p:sldId id="262" r:id="rId15"/>
    <p:sldId id="279" r:id="rId16"/>
    <p:sldId id="280" r:id="rId17"/>
    <p:sldId id="271" r:id="rId18"/>
    <p:sldId id="265" r:id="rId19"/>
    <p:sldId id="272" r:id="rId20"/>
    <p:sldId id="266" r:id="rId21"/>
    <p:sldId id="269" r:id="rId22"/>
    <p:sldId id="267" r:id="rId23"/>
    <p:sldId id="270" r:id="rId24"/>
    <p:sldId id="282" r:id="rId25"/>
    <p:sldId id="268" r:id="rId26"/>
    <p:sldId id="283" r:id="rId27"/>
    <p:sldId id="284" r:id="rId28"/>
    <p:sldId id="276" r:id="rId29"/>
    <p:sldId id="273" r:id="rId30"/>
    <p:sldId id="275" r:id="rId31"/>
    <p:sldId id="274" r:id="rId32"/>
    <p:sldId id="285" r:id="rId33"/>
    <p:sldId id="290" r:id="rId34"/>
    <p:sldId id="286" r:id="rId35"/>
    <p:sldId id="289" r:id="rId36"/>
    <p:sldId id="291" r:id="rId37"/>
    <p:sldId id="287" r:id="rId38"/>
    <p:sldId id="29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2" autoAdjust="0"/>
    <p:restoredTop sz="94660"/>
  </p:normalViewPr>
  <p:slideViewPr>
    <p:cSldViewPr snapToGrid="0">
      <p:cViewPr>
        <p:scale>
          <a:sx n="82" d="100"/>
          <a:sy n="82" d="100"/>
        </p:scale>
        <p:origin x="144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2E10B7-9FAC-4D4F-BF88-D07193F1570B}"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3448051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2E10B7-9FAC-4D4F-BF88-D07193F1570B}"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3320125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2E10B7-9FAC-4D4F-BF88-D07193F1570B}"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387684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2E10B7-9FAC-4D4F-BF88-D07193F1570B}"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94897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2E10B7-9FAC-4D4F-BF88-D07193F1570B}"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4176397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2E10B7-9FAC-4D4F-BF88-D07193F1570B}"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169406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2E10B7-9FAC-4D4F-BF88-D07193F1570B}" type="datetimeFigureOut">
              <a:rPr lang="en-US" smtClean="0"/>
              <a:t>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369557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2E10B7-9FAC-4D4F-BF88-D07193F1570B}" type="datetimeFigureOut">
              <a:rPr lang="en-US" smtClean="0"/>
              <a:t>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2546330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E10B7-9FAC-4D4F-BF88-D07193F1570B}" type="datetimeFigureOut">
              <a:rPr lang="en-US" smtClean="0"/>
              <a:t>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128143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2E10B7-9FAC-4D4F-BF88-D07193F1570B}"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50447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2E10B7-9FAC-4D4F-BF88-D07193F1570B}"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8BAC-46D2-442C-BF99-AA2DBC7DDECB}" type="slidenum">
              <a:rPr lang="en-US" smtClean="0"/>
              <a:t>‹#›</a:t>
            </a:fld>
            <a:endParaRPr lang="en-US"/>
          </a:p>
        </p:txBody>
      </p:sp>
    </p:spTree>
    <p:extLst>
      <p:ext uri="{BB962C8B-B14F-4D97-AF65-F5344CB8AC3E}">
        <p14:creationId xmlns:p14="http://schemas.microsoft.com/office/powerpoint/2010/main" val="361380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E10B7-9FAC-4D4F-BF88-D07193F1570B}" type="datetimeFigureOut">
              <a:rPr lang="en-US" smtClean="0"/>
              <a:t>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38BAC-46D2-442C-BF99-AA2DBC7DDECB}" type="slidenum">
              <a:rPr lang="en-US" smtClean="0"/>
              <a:t>‹#›</a:t>
            </a:fld>
            <a:endParaRPr lang="en-US"/>
          </a:p>
        </p:txBody>
      </p:sp>
    </p:spTree>
    <p:extLst>
      <p:ext uri="{BB962C8B-B14F-4D97-AF65-F5344CB8AC3E}">
        <p14:creationId xmlns:p14="http://schemas.microsoft.com/office/powerpoint/2010/main" val="423646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7336-6116-4B89-8F66-0327384D1E30}"/>
              </a:ext>
            </a:extLst>
          </p:cNvPr>
          <p:cNvSpPr>
            <a:spLocks noGrp="1"/>
          </p:cNvSpPr>
          <p:nvPr>
            <p:ph type="ctrTitle"/>
          </p:nvPr>
        </p:nvSpPr>
        <p:spPr/>
        <p:txBody>
          <a:bodyPr>
            <a:normAutofit fontScale="90000"/>
          </a:bodyPr>
          <a:lstStyle/>
          <a:p>
            <a:r>
              <a:rPr lang="en-US" dirty="0"/>
              <a:t>Sporulation in the Expanding Firmicutes (Superphylum?)</a:t>
            </a:r>
          </a:p>
        </p:txBody>
      </p:sp>
      <p:sp>
        <p:nvSpPr>
          <p:cNvPr id="3" name="Subtitle 2">
            <a:extLst>
              <a:ext uri="{FF2B5EF4-FFF2-40B4-BE49-F238E27FC236}">
                <a16:creationId xmlns:a16="http://schemas.microsoft.com/office/drawing/2014/main" id="{CD0FFAFA-9B5A-4179-A534-1F322F71995C}"/>
              </a:ext>
            </a:extLst>
          </p:cNvPr>
          <p:cNvSpPr>
            <a:spLocks noGrp="1"/>
          </p:cNvSpPr>
          <p:nvPr>
            <p:ph type="subTitle" idx="1"/>
          </p:nvPr>
        </p:nvSpPr>
        <p:spPr/>
        <p:txBody>
          <a:bodyPr/>
          <a:lstStyle/>
          <a:p>
            <a:r>
              <a:rPr lang="en-US" dirty="0"/>
              <a:t>Jordan Bird</a:t>
            </a:r>
          </a:p>
        </p:txBody>
      </p:sp>
    </p:spTree>
    <p:extLst>
      <p:ext uri="{BB962C8B-B14F-4D97-AF65-F5344CB8AC3E}">
        <p14:creationId xmlns:p14="http://schemas.microsoft.com/office/powerpoint/2010/main" val="286597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map&#10;&#10;Description automatically generated">
            <a:extLst>
              <a:ext uri="{FF2B5EF4-FFF2-40B4-BE49-F238E27FC236}">
                <a16:creationId xmlns:a16="http://schemas.microsoft.com/office/drawing/2014/main" id="{7017503F-0FDB-4438-96EB-3141BE5C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128713"/>
            <a:ext cx="8178799" cy="4600574"/>
          </a:xfrm>
          <a:prstGeom prst="rect">
            <a:avLst/>
          </a:prstGeom>
        </p:spPr>
      </p:pic>
    </p:spTree>
    <p:extLst>
      <p:ext uri="{BB962C8B-B14F-4D97-AF65-F5344CB8AC3E}">
        <p14:creationId xmlns:p14="http://schemas.microsoft.com/office/powerpoint/2010/main" val="332121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18AC020-4513-4A2D-83B4-6D98C3D9D488}"/>
              </a:ext>
            </a:extLst>
          </p:cNvPr>
          <p:cNvPicPr>
            <a:picLocks noChangeAspect="1"/>
          </p:cNvPicPr>
          <p:nvPr/>
        </p:nvPicPr>
        <p:blipFill rotWithShape="1">
          <a:blip r:embed="rId2">
            <a:extLst>
              <a:ext uri="{28A0092B-C50C-407E-A947-70E740481C1C}">
                <a14:useLocalDpi xmlns:a14="http://schemas.microsoft.com/office/drawing/2010/main" val="0"/>
              </a:ext>
            </a:extLst>
          </a:blip>
          <a:srcRect t="1991"/>
          <a:stretch/>
        </p:blipFill>
        <p:spPr>
          <a:xfrm>
            <a:off x="482600" y="643467"/>
            <a:ext cx="8178799" cy="5571066"/>
          </a:xfrm>
          <a:prstGeom prst="rect">
            <a:avLst/>
          </a:prstGeom>
        </p:spPr>
      </p:pic>
      <p:sp>
        <p:nvSpPr>
          <p:cNvPr id="3" name="TextBox 2">
            <a:extLst>
              <a:ext uri="{FF2B5EF4-FFF2-40B4-BE49-F238E27FC236}">
                <a16:creationId xmlns:a16="http://schemas.microsoft.com/office/drawing/2014/main" id="{BB79023F-EE39-4250-8D33-2311E59B6626}"/>
              </a:ext>
            </a:extLst>
          </p:cNvPr>
          <p:cNvSpPr txBox="1"/>
          <p:nvPr/>
        </p:nvSpPr>
        <p:spPr>
          <a:xfrm>
            <a:off x="1342664" y="643467"/>
            <a:ext cx="1786359" cy="246221"/>
          </a:xfrm>
          <a:prstGeom prst="rect">
            <a:avLst/>
          </a:prstGeom>
          <a:noFill/>
        </p:spPr>
        <p:txBody>
          <a:bodyPr wrap="square" rtlCol="0">
            <a:spAutoFit/>
          </a:bodyPr>
          <a:lstStyle/>
          <a:p>
            <a:r>
              <a:rPr lang="en-US" sz="1000" dirty="0"/>
              <a:t>Mean No ≈ 14.5 genes</a:t>
            </a:r>
          </a:p>
        </p:txBody>
      </p:sp>
    </p:spTree>
    <p:extLst>
      <p:ext uri="{BB962C8B-B14F-4D97-AF65-F5344CB8AC3E}">
        <p14:creationId xmlns:p14="http://schemas.microsoft.com/office/powerpoint/2010/main" val="3698446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78EE9CE4-704E-4164-9CBF-45DCD6841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8" y="643466"/>
            <a:ext cx="8015923" cy="5571067"/>
          </a:xfrm>
          <a:prstGeom prst="rect">
            <a:avLst/>
          </a:prstGeom>
        </p:spPr>
      </p:pic>
      <p:sp>
        <p:nvSpPr>
          <p:cNvPr id="3" name="TextBox 2">
            <a:extLst>
              <a:ext uri="{FF2B5EF4-FFF2-40B4-BE49-F238E27FC236}">
                <a16:creationId xmlns:a16="http://schemas.microsoft.com/office/drawing/2014/main" id="{CB35AD17-9729-4F65-B744-D5C70AAC26F9}"/>
              </a:ext>
            </a:extLst>
          </p:cNvPr>
          <p:cNvSpPr txBox="1"/>
          <p:nvPr/>
        </p:nvSpPr>
        <p:spPr>
          <a:xfrm rot="5400000">
            <a:off x="1327231" y="6396943"/>
            <a:ext cx="1288648" cy="246221"/>
          </a:xfrm>
          <a:prstGeom prst="rect">
            <a:avLst/>
          </a:prstGeom>
          <a:noFill/>
        </p:spPr>
        <p:txBody>
          <a:bodyPr wrap="square" rtlCol="0">
            <a:spAutoFit/>
          </a:bodyPr>
          <a:lstStyle/>
          <a:p>
            <a:r>
              <a:rPr lang="en-US" sz="1000" dirty="0"/>
              <a:t>3.290</a:t>
            </a:r>
            <a:r>
              <a:rPr lang="el-GR" sz="1000" dirty="0"/>
              <a:t>σ</a:t>
            </a:r>
            <a:r>
              <a:rPr lang="en-US" sz="1000" dirty="0"/>
              <a:t> No</a:t>
            </a:r>
          </a:p>
        </p:txBody>
      </p:sp>
      <p:sp>
        <p:nvSpPr>
          <p:cNvPr id="5" name="TextBox 4">
            <a:extLst>
              <a:ext uri="{FF2B5EF4-FFF2-40B4-BE49-F238E27FC236}">
                <a16:creationId xmlns:a16="http://schemas.microsoft.com/office/drawing/2014/main" id="{E08ABAB6-B36B-4FB7-833C-EB00C4F18475}"/>
              </a:ext>
            </a:extLst>
          </p:cNvPr>
          <p:cNvSpPr txBox="1"/>
          <p:nvPr/>
        </p:nvSpPr>
        <p:spPr>
          <a:xfrm rot="5400000">
            <a:off x="1668684" y="6396944"/>
            <a:ext cx="1288648" cy="246221"/>
          </a:xfrm>
          <a:prstGeom prst="rect">
            <a:avLst/>
          </a:prstGeom>
          <a:noFill/>
        </p:spPr>
        <p:txBody>
          <a:bodyPr wrap="square" rtlCol="0">
            <a:spAutoFit/>
          </a:bodyPr>
          <a:lstStyle/>
          <a:p>
            <a:r>
              <a:rPr lang="en-US" sz="1000" dirty="0"/>
              <a:t>1</a:t>
            </a:r>
            <a:r>
              <a:rPr lang="el-GR" sz="1000" dirty="0"/>
              <a:t>σ</a:t>
            </a:r>
            <a:r>
              <a:rPr lang="en-US" sz="1000" dirty="0"/>
              <a:t> Yes</a:t>
            </a:r>
          </a:p>
        </p:txBody>
      </p:sp>
      <p:sp>
        <p:nvSpPr>
          <p:cNvPr id="6" name="TextBox 5">
            <a:extLst>
              <a:ext uri="{FF2B5EF4-FFF2-40B4-BE49-F238E27FC236}">
                <a16:creationId xmlns:a16="http://schemas.microsoft.com/office/drawing/2014/main" id="{F629FD36-1C6C-4AAE-B4AF-2D8928D6A3CC}"/>
              </a:ext>
            </a:extLst>
          </p:cNvPr>
          <p:cNvSpPr txBox="1"/>
          <p:nvPr/>
        </p:nvSpPr>
        <p:spPr>
          <a:xfrm rot="5400000">
            <a:off x="1403171" y="1954192"/>
            <a:ext cx="1288648" cy="246221"/>
          </a:xfrm>
          <a:prstGeom prst="rect">
            <a:avLst/>
          </a:prstGeom>
          <a:noFill/>
        </p:spPr>
        <p:txBody>
          <a:bodyPr wrap="square" rtlCol="0">
            <a:spAutoFit/>
          </a:bodyPr>
          <a:lstStyle/>
          <a:p>
            <a:r>
              <a:rPr lang="en-US" sz="1000" dirty="0"/>
              <a:t>Likely </a:t>
            </a:r>
            <a:r>
              <a:rPr lang="en-US" sz="1000" dirty="0" err="1"/>
              <a:t>Sporulators</a:t>
            </a:r>
            <a:endParaRPr lang="en-US" sz="1000" dirty="0"/>
          </a:p>
        </p:txBody>
      </p:sp>
      <p:sp>
        <p:nvSpPr>
          <p:cNvPr id="8" name="TextBox 7">
            <a:extLst>
              <a:ext uri="{FF2B5EF4-FFF2-40B4-BE49-F238E27FC236}">
                <a16:creationId xmlns:a16="http://schemas.microsoft.com/office/drawing/2014/main" id="{FFA69509-B519-4F95-B420-7799407CB8F9}"/>
              </a:ext>
            </a:extLst>
          </p:cNvPr>
          <p:cNvSpPr txBox="1"/>
          <p:nvPr/>
        </p:nvSpPr>
        <p:spPr>
          <a:xfrm rot="5400000">
            <a:off x="1739710" y="1954192"/>
            <a:ext cx="1288648" cy="246221"/>
          </a:xfrm>
          <a:prstGeom prst="rect">
            <a:avLst/>
          </a:prstGeom>
          <a:noFill/>
        </p:spPr>
        <p:txBody>
          <a:bodyPr wrap="square" rtlCol="0">
            <a:spAutoFit/>
          </a:bodyPr>
          <a:lstStyle/>
          <a:p>
            <a:r>
              <a:rPr lang="en-US" sz="1000" dirty="0" err="1"/>
              <a:t>Sporulators</a:t>
            </a:r>
            <a:endParaRPr lang="en-US" sz="1000" dirty="0"/>
          </a:p>
        </p:txBody>
      </p:sp>
      <p:sp>
        <p:nvSpPr>
          <p:cNvPr id="9" name="TextBox 8">
            <a:extLst>
              <a:ext uri="{FF2B5EF4-FFF2-40B4-BE49-F238E27FC236}">
                <a16:creationId xmlns:a16="http://schemas.microsoft.com/office/drawing/2014/main" id="{B0E799A9-A691-4060-ADBD-ECCE7F94D979}"/>
              </a:ext>
            </a:extLst>
          </p:cNvPr>
          <p:cNvSpPr txBox="1"/>
          <p:nvPr/>
        </p:nvSpPr>
        <p:spPr>
          <a:xfrm>
            <a:off x="879677" y="397245"/>
            <a:ext cx="1786359" cy="246221"/>
          </a:xfrm>
          <a:prstGeom prst="rect">
            <a:avLst/>
          </a:prstGeom>
          <a:noFill/>
        </p:spPr>
        <p:txBody>
          <a:bodyPr wrap="square" rtlCol="0">
            <a:spAutoFit/>
          </a:bodyPr>
          <a:lstStyle/>
          <a:p>
            <a:r>
              <a:rPr lang="en-US" sz="1000" dirty="0"/>
              <a:t>Mean No ≈ 4.75 “good” genes</a:t>
            </a:r>
          </a:p>
        </p:txBody>
      </p:sp>
    </p:spTree>
    <p:extLst>
      <p:ext uri="{BB962C8B-B14F-4D97-AF65-F5344CB8AC3E}">
        <p14:creationId xmlns:p14="http://schemas.microsoft.com/office/powerpoint/2010/main" val="573981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57EB47EF-38D5-42AA-AB88-5DACC5E6E366}"/>
              </a:ext>
            </a:extLst>
          </p:cNvPr>
          <p:cNvPicPr>
            <a:picLocks noChangeAspect="1"/>
          </p:cNvPicPr>
          <p:nvPr/>
        </p:nvPicPr>
        <p:blipFill rotWithShape="1">
          <a:blip r:embed="rId2">
            <a:extLst>
              <a:ext uri="{28A0092B-C50C-407E-A947-70E740481C1C}">
                <a14:useLocalDpi xmlns:a14="http://schemas.microsoft.com/office/drawing/2010/main" val="0"/>
              </a:ext>
            </a:extLst>
          </a:blip>
          <a:srcRect t="1991"/>
          <a:stretch/>
        </p:blipFill>
        <p:spPr>
          <a:xfrm>
            <a:off x="482600" y="643467"/>
            <a:ext cx="8178799" cy="5571066"/>
          </a:xfrm>
          <a:prstGeom prst="rect">
            <a:avLst/>
          </a:prstGeom>
        </p:spPr>
      </p:pic>
    </p:spTree>
    <p:extLst>
      <p:ext uri="{BB962C8B-B14F-4D97-AF65-F5344CB8AC3E}">
        <p14:creationId xmlns:p14="http://schemas.microsoft.com/office/powerpoint/2010/main" val="180058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64850EDD-EDCA-4303-9137-BEDB762FAD50}"/>
              </a:ext>
            </a:extLst>
          </p:cNvPr>
          <p:cNvPicPr>
            <a:picLocks noChangeAspect="1"/>
          </p:cNvPicPr>
          <p:nvPr/>
        </p:nvPicPr>
        <p:blipFill rotWithShape="1">
          <a:blip r:embed="rId2">
            <a:extLst>
              <a:ext uri="{28A0092B-C50C-407E-A947-70E740481C1C}">
                <a14:useLocalDpi xmlns:a14="http://schemas.microsoft.com/office/drawing/2010/main" val="0"/>
              </a:ext>
            </a:extLst>
          </a:blip>
          <a:srcRect t="1991"/>
          <a:stretch/>
        </p:blipFill>
        <p:spPr>
          <a:xfrm>
            <a:off x="482600" y="643467"/>
            <a:ext cx="8178799" cy="5571066"/>
          </a:xfrm>
          <a:prstGeom prst="rect">
            <a:avLst/>
          </a:prstGeom>
        </p:spPr>
      </p:pic>
    </p:spTree>
    <p:extLst>
      <p:ext uri="{BB962C8B-B14F-4D97-AF65-F5344CB8AC3E}">
        <p14:creationId xmlns:p14="http://schemas.microsoft.com/office/powerpoint/2010/main" val="2704160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EBF0-55CD-45DF-9A0D-58DE4DF7E8FD}"/>
              </a:ext>
            </a:extLst>
          </p:cNvPr>
          <p:cNvSpPr>
            <a:spLocks noGrp="1"/>
          </p:cNvSpPr>
          <p:nvPr>
            <p:ph type="title"/>
          </p:nvPr>
        </p:nvSpPr>
        <p:spPr>
          <a:xfrm>
            <a:off x="628650" y="365125"/>
            <a:ext cx="7886700" cy="1603634"/>
          </a:xfrm>
        </p:spPr>
        <p:txBody>
          <a:bodyPr vert="horz" lIns="91440" tIns="45720" rIns="91440" bIns="45720" rtlCol="0" anchor="ctr">
            <a:normAutofit fontScale="90000"/>
          </a:bodyPr>
          <a:lstStyle/>
          <a:p>
            <a:pPr algn="ctr"/>
            <a:r>
              <a:rPr lang="en-US" sz="4400" kern="1200" dirty="0">
                <a:solidFill>
                  <a:schemeClr val="tx1"/>
                </a:solidFill>
                <a:latin typeface="+mj-lt"/>
                <a:ea typeface="+mj-ea"/>
                <a:cs typeface="+mj-cs"/>
              </a:rPr>
              <a:t>Relationship between Evolutionary Distance and Number of Sporulation Genes</a:t>
            </a:r>
          </a:p>
        </p:txBody>
      </p:sp>
      <p:grpSp>
        <p:nvGrpSpPr>
          <p:cNvPr id="6" name="Group 5">
            <a:extLst>
              <a:ext uri="{FF2B5EF4-FFF2-40B4-BE49-F238E27FC236}">
                <a16:creationId xmlns:a16="http://schemas.microsoft.com/office/drawing/2014/main" id="{14A0336C-96ED-468A-8B5F-D0F490ACF358}"/>
              </a:ext>
            </a:extLst>
          </p:cNvPr>
          <p:cNvGrpSpPr/>
          <p:nvPr/>
        </p:nvGrpSpPr>
        <p:grpSpPr>
          <a:xfrm>
            <a:off x="621506" y="2780522"/>
            <a:ext cx="7893844" cy="2845837"/>
            <a:chOff x="621506" y="2780522"/>
            <a:chExt cx="7893844" cy="2845837"/>
          </a:xfrm>
        </p:grpSpPr>
        <p:pic>
          <p:nvPicPr>
            <p:cNvPr id="4" name="Picture 3">
              <a:extLst>
                <a:ext uri="{FF2B5EF4-FFF2-40B4-BE49-F238E27FC236}">
                  <a16:creationId xmlns:a16="http://schemas.microsoft.com/office/drawing/2014/main" id="{FA90DFDE-827B-45FB-A8E9-7A98CF388E78}"/>
                </a:ext>
              </a:extLst>
            </p:cNvPr>
            <p:cNvPicPr>
              <a:picLocks noChangeAspect="1"/>
            </p:cNvPicPr>
            <p:nvPr/>
          </p:nvPicPr>
          <p:blipFill rotWithShape="1">
            <a:blip r:embed="rId2"/>
            <a:srcRect t="8203"/>
            <a:stretch/>
          </p:blipFill>
          <p:spPr>
            <a:xfrm>
              <a:off x="621506" y="2780522"/>
              <a:ext cx="7893844" cy="2681134"/>
            </a:xfrm>
            <a:prstGeom prst="rect">
              <a:avLst/>
            </a:prstGeom>
          </p:spPr>
        </p:pic>
        <p:sp>
          <p:nvSpPr>
            <p:cNvPr id="5" name="Rectangle 4">
              <a:extLst>
                <a:ext uri="{FF2B5EF4-FFF2-40B4-BE49-F238E27FC236}">
                  <a16:creationId xmlns:a16="http://schemas.microsoft.com/office/drawing/2014/main" id="{9050EFB8-AE4C-4FF5-A389-2A54C9820011}"/>
                </a:ext>
              </a:extLst>
            </p:cNvPr>
            <p:cNvSpPr/>
            <p:nvPr/>
          </p:nvSpPr>
          <p:spPr>
            <a:xfrm>
              <a:off x="718457" y="5159829"/>
              <a:ext cx="615821" cy="4665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59F404E-ABF3-4C16-962E-84444F7F9CB9}"/>
              </a:ext>
            </a:extLst>
          </p:cNvPr>
          <p:cNvSpPr txBox="1"/>
          <p:nvPr/>
        </p:nvSpPr>
        <p:spPr>
          <a:xfrm>
            <a:off x="6232849" y="6488668"/>
            <a:ext cx="3247054" cy="369332"/>
          </a:xfrm>
          <a:prstGeom prst="rect">
            <a:avLst/>
          </a:prstGeom>
          <a:noFill/>
        </p:spPr>
        <p:txBody>
          <a:bodyPr wrap="square" rtlCol="0">
            <a:spAutoFit/>
          </a:bodyPr>
          <a:lstStyle/>
          <a:p>
            <a:r>
              <a:rPr lang="en-US" dirty="0"/>
              <a:t>Shoemaker and Lennon 2017</a:t>
            </a:r>
          </a:p>
        </p:txBody>
      </p:sp>
    </p:spTree>
    <p:extLst>
      <p:ext uri="{BB962C8B-B14F-4D97-AF65-F5344CB8AC3E}">
        <p14:creationId xmlns:p14="http://schemas.microsoft.com/office/powerpoint/2010/main" val="408405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22F4-F6E8-4801-9441-EB84FBA3E89A}"/>
              </a:ext>
            </a:extLst>
          </p:cNvPr>
          <p:cNvSpPr>
            <a:spLocks noGrp="1"/>
          </p:cNvSpPr>
          <p:nvPr>
            <p:ph type="title"/>
          </p:nvPr>
        </p:nvSpPr>
        <p:spPr/>
        <p:txBody>
          <a:bodyPr/>
          <a:lstStyle/>
          <a:p>
            <a:r>
              <a:rPr lang="en-US" dirty="0"/>
              <a:t>Does this model also fit data from meta genomes?</a:t>
            </a:r>
          </a:p>
        </p:txBody>
      </p:sp>
      <p:sp>
        <p:nvSpPr>
          <p:cNvPr id="3" name="Content Placeholder 2">
            <a:extLst>
              <a:ext uri="{FF2B5EF4-FFF2-40B4-BE49-F238E27FC236}">
                <a16:creationId xmlns:a16="http://schemas.microsoft.com/office/drawing/2014/main" id="{18555C68-4C8E-416B-B234-3240FDA12716}"/>
              </a:ext>
            </a:extLst>
          </p:cNvPr>
          <p:cNvSpPr>
            <a:spLocks noGrp="1"/>
          </p:cNvSpPr>
          <p:nvPr>
            <p:ph idx="1"/>
          </p:nvPr>
        </p:nvSpPr>
        <p:spPr/>
        <p:txBody>
          <a:bodyPr/>
          <a:lstStyle/>
          <a:p>
            <a:r>
              <a:rPr lang="en-US" dirty="0"/>
              <a:t>Previous analysis used trees and sporulation genes found in (Weller and Wu).</a:t>
            </a:r>
          </a:p>
          <a:p>
            <a:r>
              <a:rPr lang="en-US" dirty="0"/>
              <a:t>Here we expanded the sporulation and analysis and attempt to include metagenome derived from Parks et al, 2018.</a:t>
            </a:r>
          </a:p>
          <a:p>
            <a:r>
              <a:rPr lang="en-US" dirty="0"/>
              <a:t>Choose you use abbreviated ribosomal protein alignment list to improve speed of analysis and genome inclusion (L2, L3, L4, L5, L6, L14, L16, L18, L22, L24, S3, S8, S10, S17 and S19 (Hug et al, 2016))</a:t>
            </a:r>
          </a:p>
          <a:p>
            <a:endParaRPr lang="en-US" dirty="0"/>
          </a:p>
        </p:txBody>
      </p:sp>
    </p:spTree>
    <p:extLst>
      <p:ext uri="{BB962C8B-B14F-4D97-AF65-F5344CB8AC3E}">
        <p14:creationId xmlns:p14="http://schemas.microsoft.com/office/powerpoint/2010/main" val="118565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6A27924-9004-4C6F-8661-52018FFC0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7" y="782393"/>
            <a:ext cx="8430485" cy="5293214"/>
          </a:xfrm>
          <a:prstGeom prst="rect">
            <a:avLst/>
          </a:prstGeom>
        </p:spPr>
      </p:pic>
      <p:sp>
        <p:nvSpPr>
          <p:cNvPr id="2" name="TextBox 1">
            <a:extLst>
              <a:ext uri="{FF2B5EF4-FFF2-40B4-BE49-F238E27FC236}">
                <a16:creationId xmlns:a16="http://schemas.microsoft.com/office/drawing/2014/main" id="{C443E108-9EB1-47AD-A727-C3E0C385D345}"/>
              </a:ext>
            </a:extLst>
          </p:cNvPr>
          <p:cNvSpPr txBox="1"/>
          <p:nvPr/>
        </p:nvSpPr>
        <p:spPr>
          <a:xfrm>
            <a:off x="6370613" y="458336"/>
            <a:ext cx="2416629" cy="369332"/>
          </a:xfrm>
          <a:prstGeom prst="rect">
            <a:avLst/>
          </a:prstGeom>
          <a:noFill/>
        </p:spPr>
        <p:txBody>
          <a:bodyPr wrap="square" rtlCol="0">
            <a:spAutoFit/>
          </a:bodyPr>
          <a:lstStyle/>
          <a:p>
            <a:pPr algn="ctr"/>
            <a:r>
              <a:rPr lang="en-US" dirty="0"/>
              <a:t>Reference</a:t>
            </a:r>
          </a:p>
        </p:txBody>
      </p:sp>
      <p:sp>
        <p:nvSpPr>
          <p:cNvPr id="3" name="TextBox 2">
            <a:extLst>
              <a:ext uri="{FF2B5EF4-FFF2-40B4-BE49-F238E27FC236}">
                <a16:creationId xmlns:a16="http://schemas.microsoft.com/office/drawing/2014/main" id="{4642A8D0-C068-4DC0-88A3-9D87DB9A051B}"/>
              </a:ext>
            </a:extLst>
          </p:cNvPr>
          <p:cNvSpPr txBox="1"/>
          <p:nvPr/>
        </p:nvSpPr>
        <p:spPr>
          <a:xfrm>
            <a:off x="7343191" y="3429000"/>
            <a:ext cx="1800809" cy="373224"/>
          </a:xfrm>
          <a:prstGeom prst="rect">
            <a:avLst/>
          </a:prstGeom>
          <a:noFill/>
        </p:spPr>
        <p:txBody>
          <a:bodyPr wrap="square" rtlCol="0">
            <a:spAutoFit/>
          </a:bodyPr>
          <a:lstStyle/>
          <a:p>
            <a:r>
              <a:rPr lang="en-US" dirty="0"/>
              <a:t>R</a:t>
            </a:r>
            <a:r>
              <a:rPr lang="en-US" baseline="30000" dirty="0"/>
              <a:t>2</a:t>
            </a:r>
            <a:r>
              <a:rPr lang="en-US" dirty="0"/>
              <a:t> </a:t>
            </a:r>
            <a:r>
              <a:rPr lang="en-US" dirty="0">
                <a:latin typeface="Calibri" panose="020F0502020204030204" pitchFamily="34" charset="0"/>
                <a:cs typeface="Calibri" panose="020F0502020204030204" pitchFamily="34" charset="0"/>
              </a:rPr>
              <a:t>= 0.15</a:t>
            </a:r>
            <a:endParaRPr lang="en-US" dirty="0"/>
          </a:p>
        </p:txBody>
      </p:sp>
    </p:spTree>
    <p:extLst>
      <p:ext uri="{BB962C8B-B14F-4D97-AF65-F5344CB8AC3E}">
        <p14:creationId xmlns:p14="http://schemas.microsoft.com/office/powerpoint/2010/main" val="1564901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E6AE3D22-25E7-4FBB-8C4B-D361B37E1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8" y="643466"/>
            <a:ext cx="8015923" cy="5571067"/>
          </a:xfrm>
          <a:prstGeom prst="rect">
            <a:avLst/>
          </a:prstGeom>
        </p:spPr>
      </p:pic>
      <p:sp>
        <p:nvSpPr>
          <p:cNvPr id="3" name="TextBox 2">
            <a:extLst>
              <a:ext uri="{FF2B5EF4-FFF2-40B4-BE49-F238E27FC236}">
                <a16:creationId xmlns:a16="http://schemas.microsoft.com/office/drawing/2014/main" id="{A5852EB4-51B6-441F-BCE6-A0830AAFA075}"/>
              </a:ext>
            </a:extLst>
          </p:cNvPr>
          <p:cNvSpPr txBox="1"/>
          <p:nvPr/>
        </p:nvSpPr>
        <p:spPr>
          <a:xfrm>
            <a:off x="7081936" y="279918"/>
            <a:ext cx="1194318" cy="369332"/>
          </a:xfrm>
          <a:prstGeom prst="rect">
            <a:avLst/>
          </a:prstGeom>
          <a:noFill/>
        </p:spPr>
        <p:txBody>
          <a:bodyPr wrap="square" rtlCol="0">
            <a:spAutoFit/>
          </a:bodyPr>
          <a:lstStyle/>
          <a:p>
            <a:pPr algn="ctr"/>
            <a:r>
              <a:rPr lang="en-US" dirty="0"/>
              <a:t>Parks et al</a:t>
            </a:r>
          </a:p>
        </p:txBody>
      </p:sp>
    </p:spTree>
    <p:extLst>
      <p:ext uri="{BB962C8B-B14F-4D97-AF65-F5344CB8AC3E}">
        <p14:creationId xmlns:p14="http://schemas.microsoft.com/office/powerpoint/2010/main" val="422374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7147C430-0E0A-4F2E-A3F5-A73F27A05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61405"/>
            <a:ext cx="8178799" cy="5135189"/>
          </a:xfrm>
          <a:prstGeom prst="rect">
            <a:avLst/>
          </a:prstGeom>
        </p:spPr>
      </p:pic>
      <p:sp>
        <p:nvSpPr>
          <p:cNvPr id="3" name="TextBox 2">
            <a:extLst>
              <a:ext uri="{FF2B5EF4-FFF2-40B4-BE49-F238E27FC236}">
                <a16:creationId xmlns:a16="http://schemas.microsoft.com/office/drawing/2014/main" id="{4AFAE77E-D542-4AE7-BF03-5E412F5167BC}"/>
              </a:ext>
            </a:extLst>
          </p:cNvPr>
          <p:cNvSpPr txBox="1"/>
          <p:nvPr/>
        </p:nvSpPr>
        <p:spPr>
          <a:xfrm>
            <a:off x="6008914" y="457200"/>
            <a:ext cx="2416629"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284491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71E7-221C-4ED2-9912-8EF4DDC92F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5FB256-32AD-4CC0-8680-082CDF350C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557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58087EED-62CA-4178-B831-FC0D3F47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8" y="643466"/>
            <a:ext cx="8015923" cy="5571067"/>
          </a:xfrm>
          <a:prstGeom prst="rect">
            <a:avLst/>
          </a:prstGeom>
        </p:spPr>
      </p:pic>
      <p:sp>
        <p:nvSpPr>
          <p:cNvPr id="3" name="TextBox 2">
            <a:extLst>
              <a:ext uri="{FF2B5EF4-FFF2-40B4-BE49-F238E27FC236}">
                <a16:creationId xmlns:a16="http://schemas.microsoft.com/office/drawing/2014/main" id="{1A11FA3A-1A55-4AEA-98EC-29AB5A5F67EA}"/>
              </a:ext>
            </a:extLst>
          </p:cNvPr>
          <p:cNvSpPr txBox="1"/>
          <p:nvPr/>
        </p:nvSpPr>
        <p:spPr>
          <a:xfrm>
            <a:off x="7081936" y="279918"/>
            <a:ext cx="1194318" cy="369332"/>
          </a:xfrm>
          <a:prstGeom prst="rect">
            <a:avLst/>
          </a:prstGeom>
          <a:noFill/>
        </p:spPr>
        <p:txBody>
          <a:bodyPr wrap="square" rtlCol="0">
            <a:spAutoFit/>
          </a:bodyPr>
          <a:lstStyle/>
          <a:p>
            <a:pPr algn="ctr"/>
            <a:r>
              <a:rPr lang="en-US" dirty="0"/>
              <a:t>Parks et al</a:t>
            </a:r>
          </a:p>
        </p:txBody>
      </p:sp>
    </p:spTree>
    <p:extLst>
      <p:ext uri="{BB962C8B-B14F-4D97-AF65-F5344CB8AC3E}">
        <p14:creationId xmlns:p14="http://schemas.microsoft.com/office/powerpoint/2010/main" val="331342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A189E745-69DC-4B48-BFBB-1DA02102577F}"/>
              </a:ext>
            </a:extLst>
          </p:cNvPr>
          <p:cNvPicPr>
            <a:picLocks noChangeAspect="1"/>
          </p:cNvPicPr>
          <p:nvPr/>
        </p:nvPicPr>
        <p:blipFill rotWithShape="1">
          <a:blip r:embed="rId2">
            <a:extLst>
              <a:ext uri="{28A0092B-C50C-407E-A947-70E740481C1C}">
                <a14:useLocalDpi xmlns:a14="http://schemas.microsoft.com/office/drawing/2010/main" val="0"/>
              </a:ext>
            </a:extLst>
          </a:blip>
          <a:srcRect l="443" r="11306" b="6"/>
          <a:stretch/>
        </p:blipFill>
        <p:spPr>
          <a:xfrm>
            <a:off x="656512" y="643467"/>
            <a:ext cx="7830976" cy="5571066"/>
          </a:xfrm>
          <a:prstGeom prst="rect">
            <a:avLst/>
          </a:prstGeom>
        </p:spPr>
      </p:pic>
      <p:sp>
        <p:nvSpPr>
          <p:cNvPr id="3" name="TextBox 2">
            <a:extLst>
              <a:ext uri="{FF2B5EF4-FFF2-40B4-BE49-F238E27FC236}">
                <a16:creationId xmlns:a16="http://schemas.microsoft.com/office/drawing/2014/main" id="{BD77368B-9419-42D6-9759-13F0B87207A3}"/>
              </a:ext>
            </a:extLst>
          </p:cNvPr>
          <p:cNvSpPr txBox="1"/>
          <p:nvPr/>
        </p:nvSpPr>
        <p:spPr>
          <a:xfrm>
            <a:off x="6148873" y="274135"/>
            <a:ext cx="2416629" cy="369332"/>
          </a:xfrm>
          <a:prstGeom prst="rect">
            <a:avLst/>
          </a:prstGeom>
          <a:noFill/>
        </p:spPr>
        <p:txBody>
          <a:bodyPr wrap="square" rtlCol="0">
            <a:spAutoFit/>
          </a:bodyPr>
          <a:lstStyle/>
          <a:p>
            <a:pPr algn="ctr"/>
            <a:r>
              <a:rPr lang="en-US" dirty="0"/>
              <a:t>Reference</a:t>
            </a:r>
          </a:p>
        </p:txBody>
      </p:sp>
      <p:sp>
        <p:nvSpPr>
          <p:cNvPr id="4" name="TextBox 3">
            <a:extLst>
              <a:ext uri="{FF2B5EF4-FFF2-40B4-BE49-F238E27FC236}">
                <a16:creationId xmlns:a16="http://schemas.microsoft.com/office/drawing/2014/main" id="{FC37125B-5D43-4C90-9D65-6A647981307D}"/>
              </a:ext>
            </a:extLst>
          </p:cNvPr>
          <p:cNvSpPr txBox="1"/>
          <p:nvPr/>
        </p:nvSpPr>
        <p:spPr>
          <a:xfrm>
            <a:off x="6456782" y="2607905"/>
            <a:ext cx="1800809" cy="373224"/>
          </a:xfrm>
          <a:prstGeom prst="rect">
            <a:avLst/>
          </a:prstGeom>
          <a:noFill/>
        </p:spPr>
        <p:txBody>
          <a:bodyPr wrap="square" rtlCol="0">
            <a:spAutoFit/>
          </a:bodyPr>
          <a:lstStyle/>
          <a:p>
            <a:r>
              <a:rPr lang="en-US" dirty="0"/>
              <a:t>R</a:t>
            </a:r>
            <a:r>
              <a:rPr lang="en-US" baseline="30000" dirty="0"/>
              <a:t>2</a:t>
            </a:r>
            <a:r>
              <a:rPr lang="en-US" dirty="0"/>
              <a:t> </a:t>
            </a:r>
            <a:r>
              <a:rPr lang="en-US" dirty="0">
                <a:latin typeface="Calibri" panose="020F0502020204030204" pitchFamily="34" charset="0"/>
                <a:cs typeface="Calibri" panose="020F0502020204030204" pitchFamily="34" charset="0"/>
              </a:rPr>
              <a:t>= 0.39</a:t>
            </a:r>
            <a:endParaRPr lang="en-US" dirty="0"/>
          </a:p>
        </p:txBody>
      </p:sp>
      <p:sp>
        <p:nvSpPr>
          <p:cNvPr id="6" name="TextBox 5">
            <a:extLst>
              <a:ext uri="{FF2B5EF4-FFF2-40B4-BE49-F238E27FC236}">
                <a16:creationId xmlns:a16="http://schemas.microsoft.com/office/drawing/2014/main" id="{5A566EC5-7898-4826-A226-821E6BAEAB14}"/>
              </a:ext>
            </a:extLst>
          </p:cNvPr>
          <p:cNvSpPr txBox="1"/>
          <p:nvPr/>
        </p:nvSpPr>
        <p:spPr>
          <a:xfrm>
            <a:off x="7520473" y="6298162"/>
            <a:ext cx="1623527" cy="373224"/>
          </a:xfrm>
          <a:prstGeom prst="rect">
            <a:avLst/>
          </a:prstGeom>
          <a:noFill/>
        </p:spPr>
        <p:txBody>
          <a:bodyPr wrap="square" rtlCol="0">
            <a:spAutoFit/>
          </a:bodyPr>
          <a:lstStyle/>
          <a:p>
            <a:r>
              <a:rPr lang="en-US" dirty="0"/>
              <a:t>106 Gene BP</a:t>
            </a:r>
          </a:p>
        </p:txBody>
      </p:sp>
    </p:spTree>
    <p:extLst>
      <p:ext uri="{BB962C8B-B14F-4D97-AF65-F5344CB8AC3E}">
        <p14:creationId xmlns:p14="http://schemas.microsoft.com/office/powerpoint/2010/main" val="3536623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12921E8C-660A-48D2-B251-2485966F0145}"/>
              </a:ext>
            </a:extLst>
          </p:cNvPr>
          <p:cNvPicPr>
            <a:picLocks noChangeAspect="1"/>
          </p:cNvPicPr>
          <p:nvPr/>
        </p:nvPicPr>
        <p:blipFill rotWithShape="1">
          <a:blip r:embed="rId2">
            <a:extLst>
              <a:ext uri="{28A0092B-C50C-407E-A947-70E740481C1C}">
                <a14:useLocalDpi xmlns:a14="http://schemas.microsoft.com/office/drawing/2010/main" val="0"/>
              </a:ext>
            </a:extLst>
          </a:blip>
          <a:srcRect r="7048"/>
          <a:stretch/>
        </p:blipFill>
        <p:spPr>
          <a:xfrm>
            <a:off x="846521" y="643466"/>
            <a:ext cx="7450958" cy="5571067"/>
          </a:xfrm>
          <a:prstGeom prst="rect">
            <a:avLst/>
          </a:prstGeom>
        </p:spPr>
      </p:pic>
      <p:sp>
        <p:nvSpPr>
          <p:cNvPr id="3" name="TextBox 2">
            <a:extLst>
              <a:ext uri="{FF2B5EF4-FFF2-40B4-BE49-F238E27FC236}">
                <a16:creationId xmlns:a16="http://schemas.microsoft.com/office/drawing/2014/main" id="{4AC4BFA8-34B1-4CAB-8CFD-E69D4DB3C474}"/>
              </a:ext>
            </a:extLst>
          </p:cNvPr>
          <p:cNvSpPr txBox="1"/>
          <p:nvPr/>
        </p:nvSpPr>
        <p:spPr>
          <a:xfrm>
            <a:off x="6163332" y="274134"/>
            <a:ext cx="2416629" cy="369332"/>
          </a:xfrm>
          <a:prstGeom prst="rect">
            <a:avLst/>
          </a:prstGeom>
          <a:noFill/>
        </p:spPr>
        <p:txBody>
          <a:bodyPr wrap="square" rtlCol="0">
            <a:spAutoFit/>
          </a:bodyPr>
          <a:lstStyle/>
          <a:p>
            <a:pPr algn="ctr"/>
            <a:r>
              <a:rPr lang="en-US" dirty="0"/>
              <a:t>Reference</a:t>
            </a:r>
          </a:p>
        </p:txBody>
      </p:sp>
    </p:spTree>
    <p:extLst>
      <p:ext uri="{BB962C8B-B14F-4D97-AF65-F5344CB8AC3E}">
        <p14:creationId xmlns:p14="http://schemas.microsoft.com/office/powerpoint/2010/main" val="1550562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D7C0DDC-6398-4C3A-B571-630E9C8930AA}"/>
              </a:ext>
            </a:extLst>
          </p:cNvPr>
          <p:cNvPicPr>
            <a:picLocks noChangeAspect="1"/>
          </p:cNvPicPr>
          <p:nvPr/>
        </p:nvPicPr>
        <p:blipFill rotWithShape="1">
          <a:blip r:embed="rId2">
            <a:extLst>
              <a:ext uri="{28A0092B-C50C-407E-A947-70E740481C1C}">
                <a14:useLocalDpi xmlns:a14="http://schemas.microsoft.com/office/drawing/2010/main" val="0"/>
              </a:ext>
            </a:extLst>
          </a:blip>
          <a:srcRect r="11212"/>
          <a:stretch/>
        </p:blipFill>
        <p:spPr>
          <a:xfrm>
            <a:off x="941096" y="861405"/>
            <a:ext cx="7261808" cy="5135189"/>
          </a:xfrm>
          <a:prstGeom prst="rect">
            <a:avLst/>
          </a:prstGeom>
        </p:spPr>
      </p:pic>
      <p:sp>
        <p:nvSpPr>
          <p:cNvPr id="3" name="TextBox 2">
            <a:extLst>
              <a:ext uri="{FF2B5EF4-FFF2-40B4-BE49-F238E27FC236}">
                <a16:creationId xmlns:a16="http://schemas.microsoft.com/office/drawing/2014/main" id="{23E94CDE-70BB-4760-B32B-51D7ED0D1139}"/>
              </a:ext>
            </a:extLst>
          </p:cNvPr>
          <p:cNvSpPr txBox="1"/>
          <p:nvPr/>
        </p:nvSpPr>
        <p:spPr>
          <a:xfrm>
            <a:off x="6074228" y="492073"/>
            <a:ext cx="2416629" cy="369332"/>
          </a:xfrm>
          <a:prstGeom prst="rect">
            <a:avLst/>
          </a:prstGeom>
          <a:noFill/>
        </p:spPr>
        <p:txBody>
          <a:bodyPr wrap="square" rtlCol="0">
            <a:spAutoFit/>
          </a:bodyPr>
          <a:lstStyle/>
          <a:p>
            <a:pPr algn="ctr"/>
            <a:r>
              <a:rPr lang="en-US" dirty="0"/>
              <a:t>Reference</a:t>
            </a:r>
          </a:p>
        </p:txBody>
      </p:sp>
      <p:sp>
        <p:nvSpPr>
          <p:cNvPr id="4" name="TextBox 3">
            <a:extLst>
              <a:ext uri="{FF2B5EF4-FFF2-40B4-BE49-F238E27FC236}">
                <a16:creationId xmlns:a16="http://schemas.microsoft.com/office/drawing/2014/main" id="{E239C289-61AF-4413-A0DC-7CB7E6A6A917}"/>
              </a:ext>
            </a:extLst>
          </p:cNvPr>
          <p:cNvSpPr txBox="1"/>
          <p:nvPr/>
        </p:nvSpPr>
        <p:spPr>
          <a:xfrm>
            <a:off x="6755363" y="2477276"/>
            <a:ext cx="1800809" cy="373224"/>
          </a:xfrm>
          <a:prstGeom prst="rect">
            <a:avLst/>
          </a:prstGeom>
          <a:noFill/>
        </p:spPr>
        <p:txBody>
          <a:bodyPr wrap="square" rtlCol="0">
            <a:spAutoFit/>
          </a:bodyPr>
          <a:lstStyle/>
          <a:p>
            <a:r>
              <a:rPr lang="en-US" dirty="0"/>
              <a:t>R</a:t>
            </a:r>
            <a:r>
              <a:rPr lang="en-US" baseline="30000" dirty="0"/>
              <a:t>2</a:t>
            </a:r>
            <a:r>
              <a:rPr lang="en-US" dirty="0"/>
              <a:t> </a:t>
            </a:r>
            <a:r>
              <a:rPr lang="en-US" dirty="0">
                <a:latin typeface="Calibri" panose="020F0502020204030204" pitchFamily="34" charset="0"/>
                <a:cs typeface="Calibri" panose="020F0502020204030204" pitchFamily="34" charset="0"/>
              </a:rPr>
              <a:t>= 0.40</a:t>
            </a:r>
            <a:endParaRPr lang="en-US" dirty="0"/>
          </a:p>
        </p:txBody>
      </p:sp>
      <p:sp>
        <p:nvSpPr>
          <p:cNvPr id="2" name="TextBox 1">
            <a:extLst>
              <a:ext uri="{FF2B5EF4-FFF2-40B4-BE49-F238E27FC236}">
                <a16:creationId xmlns:a16="http://schemas.microsoft.com/office/drawing/2014/main" id="{68643F51-A650-4A21-960D-693116B69CC7}"/>
              </a:ext>
            </a:extLst>
          </p:cNvPr>
          <p:cNvSpPr txBox="1"/>
          <p:nvPr/>
        </p:nvSpPr>
        <p:spPr>
          <a:xfrm>
            <a:off x="6876661" y="6298162"/>
            <a:ext cx="2267340" cy="369332"/>
          </a:xfrm>
          <a:prstGeom prst="rect">
            <a:avLst/>
          </a:prstGeom>
          <a:noFill/>
        </p:spPr>
        <p:txBody>
          <a:bodyPr wrap="square" rtlCol="0">
            <a:spAutoFit/>
          </a:bodyPr>
          <a:lstStyle/>
          <a:p>
            <a:r>
              <a:rPr lang="en-US" dirty="0"/>
              <a:t>9.3 weighted gene BP</a:t>
            </a:r>
          </a:p>
        </p:txBody>
      </p:sp>
    </p:spTree>
    <p:extLst>
      <p:ext uri="{BB962C8B-B14F-4D97-AF65-F5344CB8AC3E}">
        <p14:creationId xmlns:p14="http://schemas.microsoft.com/office/powerpoint/2010/main" val="142170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78EE9CE4-704E-4164-9CBF-45DCD6841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8" y="643466"/>
            <a:ext cx="8015923" cy="5571067"/>
          </a:xfrm>
          <a:prstGeom prst="rect">
            <a:avLst/>
          </a:prstGeom>
        </p:spPr>
      </p:pic>
      <p:sp>
        <p:nvSpPr>
          <p:cNvPr id="3" name="TextBox 2">
            <a:extLst>
              <a:ext uri="{FF2B5EF4-FFF2-40B4-BE49-F238E27FC236}">
                <a16:creationId xmlns:a16="http://schemas.microsoft.com/office/drawing/2014/main" id="{CB35AD17-9729-4F65-B744-D5C70AAC26F9}"/>
              </a:ext>
            </a:extLst>
          </p:cNvPr>
          <p:cNvSpPr txBox="1"/>
          <p:nvPr/>
        </p:nvSpPr>
        <p:spPr>
          <a:xfrm rot="5400000">
            <a:off x="1327231" y="6396943"/>
            <a:ext cx="1288648" cy="246221"/>
          </a:xfrm>
          <a:prstGeom prst="rect">
            <a:avLst/>
          </a:prstGeom>
          <a:noFill/>
        </p:spPr>
        <p:txBody>
          <a:bodyPr wrap="square" rtlCol="0">
            <a:spAutoFit/>
          </a:bodyPr>
          <a:lstStyle/>
          <a:p>
            <a:r>
              <a:rPr lang="en-US" sz="1000" dirty="0"/>
              <a:t>3.290</a:t>
            </a:r>
            <a:r>
              <a:rPr lang="el-GR" sz="1000" dirty="0"/>
              <a:t>σ</a:t>
            </a:r>
            <a:r>
              <a:rPr lang="en-US" sz="1000" dirty="0"/>
              <a:t> No</a:t>
            </a:r>
          </a:p>
        </p:txBody>
      </p:sp>
      <p:sp>
        <p:nvSpPr>
          <p:cNvPr id="5" name="TextBox 4">
            <a:extLst>
              <a:ext uri="{FF2B5EF4-FFF2-40B4-BE49-F238E27FC236}">
                <a16:creationId xmlns:a16="http://schemas.microsoft.com/office/drawing/2014/main" id="{E08ABAB6-B36B-4FB7-833C-EB00C4F18475}"/>
              </a:ext>
            </a:extLst>
          </p:cNvPr>
          <p:cNvSpPr txBox="1"/>
          <p:nvPr/>
        </p:nvSpPr>
        <p:spPr>
          <a:xfrm rot="5400000">
            <a:off x="1668684" y="6396944"/>
            <a:ext cx="1288648" cy="246221"/>
          </a:xfrm>
          <a:prstGeom prst="rect">
            <a:avLst/>
          </a:prstGeom>
          <a:noFill/>
        </p:spPr>
        <p:txBody>
          <a:bodyPr wrap="square" rtlCol="0">
            <a:spAutoFit/>
          </a:bodyPr>
          <a:lstStyle/>
          <a:p>
            <a:r>
              <a:rPr lang="en-US" sz="1000" dirty="0"/>
              <a:t>1</a:t>
            </a:r>
            <a:r>
              <a:rPr lang="el-GR" sz="1000" dirty="0"/>
              <a:t>σ</a:t>
            </a:r>
            <a:r>
              <a:rPr lang="en-US" sz="1000" dirty="0"/>
              <a:t> Yes</a:t>
            </a:r>
          </a:p>
        </p:txBody>
      </p:sp>
      <p:sp>
        <p:nvSpPr>
          <p:cNvPr id="6" name="TextBox 5">
            <a:extLst>
              <a:ext uri="{FF2B5EF4-FFF2-40B4-BE49-F238E27FC236}">
                <a16:creationId xmlns:a16="http://schemas.microsoft.com/office/drawing/2014/main" id="{F629FD36-1C6C-4AAE-B4AF-2D8928D6A3CC}"/>
              </a:ext>
            </a:extLst>
          </p:cNvPr>
          <p:cNvSpPr txBox="1"/>
          <p:nvPr/>
        </p:nvSpPr>
        <p:spPr>
          <a:xfrm rot="5400000">
            <a:off x="1403171" y="1954192"/>
            <a:ext cx="1288648" cy="246221"/>
          </a:xfrm>
          <a:prstGeom prst="rect">
            <a:avLst/>
          </a:prstGeom>
          <a:noFill/>
        </p:spPr>
        <p:txBody>
          <a:bodyPr wrap="square" rtlCol="0">
            <a:spAutoFit/>
          </a:bodyPr>
          <a:lstStyle/>
          <a:p>
            <a:r>
              <a:rPr lang="en-US" sz="1000" dirty="0"/>
              <a:t>Likely </a:t>
            </a:r>
            <a:r>
              <a:rPr lang="en-US" sz="1000" dirty="0" err="1"/>
              <a:t>Sporulators</a:t>
            </a:r>
            <a:endParaRPr lang="en-US" sz="1000" dirty="0"/>
          </a:p>
        </p:txBody>
      </p:sp>
      <p:sp>
        <p:nvSpPr>
          <p:cNvPr id="8" name="TextBox 7">
            <a:extLst>
              <a:ext uri="{FF2B5EF4-FFF2-40B4-BE49-F238E27FC236}">
                <a16:creationId xmlns:a16="http://schemas.microsoft.com/office/drawing/2014/main" id="{FFA69509-B519-4F95-B420-7799407CB8F9}"/>
              </a:ext>
            </a:extLst>
          </p:cNvPr>
          <p:cNvSpPr txBox="1"/>
          <p:nvPr/>
        </p:nvSpPr>
        <p:spPr>
          <a:xfrm rot="5400000">
            <a:off x="1739710" y="1954192"/>
            <a:ext cx="1288648" cy="246221"/>
          </a:xfrm>
          <a:prstGeom prst="rect">
            <a:avLst/>
          </a:prstGeom>
          <a:noFill/>
        </p:spPr>
        <p:txBody>
          <a:bodyPr wrap="square" rtlCol="0">
            <a:spAutoFit/>
          </a:bodyPr>
          <a:lstStyle/>
          <a:p>
            <a:r>
              <a:rPr lang="en-US" sz="1000" dirty="0" err="1"/>
              <a:t>Sporulators</a:t>
            </a:r>
            <a:endParaRPr lang="en-US" sz="1000" dirty="0"/>
          </a:p>
        </p:txBody>
      </p:sp>
      <p:sp>
        <p:nvSpPr>
          <p:cNvPr id="9" name="TextBox 8">
            <a:extLst>
              <a:ext uri="{FF2B5EF4-FFF2-40B4-BE49-F238E27FC236}">
                <a16:creationId xmlns:a16="http://schemas.microsoft.com/office/drawing/2014/main" id="{B0E799A9-A691-4060-ADBD-ECCE7F94D979}"/>
              </a:ext>
            </a:extLst>
          </p:cNvPr>
          <p:cNvSpPr txBox="1"/>
          <p:nvPr/>
        </p:nvSpPr>
        <p:spPr>
          <a:xfrm>
            <a:off x="879677" y="397245"/>
            <a:ext cx="1786359" cy="246221"/>
          </a:xfrm>
          <a:prstGeom prst="rect">
            <a:avLst/>
          </a:prstGeom>
          <a:noFill/>
        </p:spPr>
        <p:txBody>
          <a:bodyPr wrap="square" rtlCol="0">
            <a:spAutoFit/>
          </a:bodyPr>
          <a:lstStyle/>
          <a:p>
            <a:r>
              <a:rPr lang="en-US" sz="1000" dirty="0"/>
              <a:t>Mean No ≈ 4.75 “good” genes</a:t>
            </a:r>
          </a:p>
        </p:txBody>
      </p:sp>
    </p:spTree>
    <p:extLst>
      <p:ext uri="{BB962C8B-B14F-4D97-AF65-F5344CB8AC3E}">
        <p14:creationId xmlns:p14="http://schemas.microsoft.com/office/powerpoint/2010/main" val="479980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FF6B257C-04A1-4041-AF8A-F75C40A8908B}"/>
              </a:ext>
            </a:extLst>
          </p:cNvPr>
          <p:cNvPicPr>
            <a:picLocks noChangeAspect="1"/>
          </p:cNvPicPr>
          <p:nvPr/>
        </p:nvPicPr>
        <p:blipFill rotWithShape="1">
          <a:blip r:embed="rId2">
            <a:extLst>
              <a:ext uri="{28A0092B-C50C-407E-A947-70E740481C1C}">
                <a14:useLocalDpi xmlns:a14="http://schemas.microsoft.com/office/drawing/2010/main" val="0"/>
              </a:ext>
            </a:extLst>
          </a:blip>
          <a:srcRect r="7514"/>
          <a:stretch/>
        </p:blipFill>
        <p:spPr>
          <a:xfrm>
            <a:off x="713328" y="643466"/>
            <a:ext cx="7413635" cy="5571067"/>
          </a:xfrm>
          <a:prstGeom prst="rect">
            <a:avLst/>
          </a:prstGeom>
        </p:spPr>
      </p:pic>
      <p:sp>
        <p:nvSpPr>
          <p:cNvPr id="3" name="TextBox 2">
            <a:extLst>
              <a:ext uri="{FF2B5EF4-FFF2-40B4-BE49-F238E27FC236}">
                <a16:creationId xmlns:a16="http://schemas.microsoft.com/office/drawing/2014/main" id="{35E00FC6-9F10-4D60-BAC8-033C2C3A9347}"/>
              </a:ext>
            </a:extLst>
          </p:cNvPr>
          <p:cNvSpPr txBox="1"/>
          <p:nvPr/>
        </p:nvSpPr>
        <p:spPr>
          <a:xfrm>
            <a:off x="7081936" y="279918"/>
            <a:ext cx="1194318" cy="369332"/>
          </a:xfrm>
          <a:prstGeom prst="rect">
            <a:avLst/>
          </a:prstGeom>
          <a:noFill/>
        </p:spPr>
        <p:txBody>
          <a:bodyPr wrap="square" rtlCol="0">
            <a:spAutoFit/>
          </a:bodyPr>
          <a:lstStyle/>
          <a:p>
            <a:pPr algn="ctr"/>
            <a:r>
              <a:rPr lang="en-US" dirty="0"/>
              <a:t>Parks et al</a:t>
            </a:r>
          </a:p>
        </p:txBody>
      </p:sp>
    </p:spTree>
    <p:extLst>
      <p:ext uri="{BB962C8B-B14F-4D97-AF65-F5344CB8AC3E}">
        <p14:creationId xmlns:p14="http://schemas.microsoft.com/office/powerpoint/2010/main" val="53223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D6A0-C249-4BDE-BB18-85BBECE702E8}"/>
              </a:ext>
            </a:extLst>
          </p:cNvPr>
          <p:cNvSpPr>
            <a:spLocks noGrp="1"/>
          </p:cNvSpPr>
          <p:nvPr>
            <p:ph type="title"/>
          </p:nvPr>
        </p:nvSpPr>
        <p:spPr/>
        <p:txBody>
          <a:bodyPr/>
          <a:lstStyle/>
          <a:p>
            <a:r>
              <a:rPr lang="en-US" dirty="0"/>
              <a:t>Segmented Regression Analysis</a:t>
            </a:r>
          </a:p>
        </p:txBody>
      </p:sp>
      <p:sp>
        <p:nvSpPr>
          <p:cNvPr id="3" name="Content Placeholder 2">
            <a:extLst>
              <a:ext uri="{FF2B5EF4-FFF2-40B4-BE49-F238E27FC236}">
                <a16:creationId xmlns:a16="http://schemas.microsoft.com/office/drawing/2014/main" id="{199EBDC3-825F-4850-B4B0-922F57773248}"/>
              </a:ext>
            </a:extLst>
          </p:cNvPr>
          <p:cNvSpPr>
            <a:spLocks noGrp="1"/>
          </p:cNvSpPr>
          <p:nvPr>
            <p:ph idx="1"/>
          </p:nvPr>
        </p:nvSpPr>
        <p:spPr/>
        <p:txBody>
          <a:bodyPr/>
          <a:lstStyle/>
          <a:p>
            <a:r>
              <a:rPr lang="en-US" dirty="0"/>
              <a:t>9.3 weighted gene &lt; 15.4 gene cutoff for Likely </a:t>
            </a:r>
            <a:r>
              <a:rPr lang="en-US" dirty="0" err="1"/>
              <a:t>Sporulators</a:t>
            </a:r>
            <a:endParaRPr lang="en-US" dirty="0"/>
          </a:p>
          <a:p>
            <a:r>
              <a:rPr lang="en-US" dirty="0"/>
              <a:t>Breakpoint was dramatically effected by weighting.</a:t>
            </a:r>
          </a:p>
          <a:p>
            <a:r>
              <a:rPr lang="en-US" dirty="0"/>
              <a:t>Models fit reference data better than </a:t>
            </a:r>
            <a:r>
              <a:rPr lang="en-US" dirty="0" err="1"/>
              <a:t>lm</a:t>
            </a:r>
            <a:r>
              <a:rPr lang="en-US" dirty="0"/>
              <a:t>(), tended to overestimate sporulation gene number in metagenome derived genomes.</a:t>
            </a:r>
          </a:p>
        </p:txBody>
      </p:sp>
    </p:spTree>
    <p:extLst>
      <p:ext uri="{BB962C8B-B14F-4D97-AF65-F5344CB8AC3E}">
        <p14:creationId xmlns:p14="http://schemas.microsoft.com/office/powerpoint/2010/main" val="4048921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F321-F0DD-47E1-B260-7F6B27B47214}"/>
              </a:ext>
            </a:extLst>
          </p:cNvPr>
          <p:cNvSpPr>
            <a:spLocks noGrp="1"/>
          </p:cNvSpPr>
          <p:nvPr>
            <p:ph type="title"/>
          </p:nvPr>
        </p:nvSpPr>
        <p:spPr/>
        <p:txBody>
          <a:bodyPr/>
          <a:lstStyle/>
          <a:p>
            <a:r>
              <a:rPr lang="en-US" dirty="0"/>
              <a:t>Trait prediction and </a:t>
            </a:r>
            <a:r>
              <a:rPr lang="en-US" dirty="0" err="1"/>
              <a:t>lm</a:t>
            </a:r>
            <a:r>
              <a:rPr lang="en-US" dirty="0"/>
              <a:t>()</a:t>
            </a:r>
          </a:p>
        </p:txBody>
      </p:sp>
      <p:sp>
        <p:nvSpPr>
          <p:cNvPr id="3" name="Content Placeholder 2">
            <a:extLst>
              <a:ext uri="{FF2B5EF4-FFF2-40B4-BE49-F238E27FC236}">
                <a16:creationId xmlns:a16="http://schemas.microsoft.com/office/drawing/2014/main" id="{71C7DAFE-2898-44A0-AE0E-E145F3E4D0D7}"/>
              </a:ext>
            </a:extLst>
          </p:cNvPr>
          <p:cNvSpPr>
            <a:spLocks noGrp="1"/>
          </p:cNvSpPr>
          <p:nvPr>
            <p:ph idx="1"/>
          </p:nvPr>
        </p:nvSpPr>
        <p:spPr/>
        <p:txBody>
          <a:bodyPr/>
          <a:lstStyle/>
          <a:p>
            <a:r>
              <a:rPr lang="en-US" dirty="0"/>
              <a:t>Given that sporulation derived evolutionary effects likely don’t apply to non-</a:t>
            </a:r>
            <a:r>
              <a:rPr lang="en-US" dirty="0" err="1"/>
              <a:t>sporulators</a:t>
            </a:r>
            <a:r>
              <a:rPr lang="en-US" dirty="0"/>
              <a:t>, applying a model only to a subset of the data may yield better results.</a:t>
            </a:r>
          </a:p>
        </p:txBody>
      </p:sp>
    </p:spTree>
    <p:extLst>
      <p:ext uri="{BB962C8B-B14F-4D97-AF65-F5344CB8AC3E}">
        <p14:creationId xmlns:p14="http://schemas.microsoft.com/office/powerpoint/2010/main" val="132671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06820BF5-B4CD-421C-B2C7-5CAB7DE21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61405"/>
            <a:ext cx="8178799" cy="5135189"/>
          </a:xfrm>
          <a:prstGeom prst="rect">
            <a:avLst/>
          </a:prstGeom>
        </p:spPr>
      </p:pic>
      <p:sp>
        <p:nvSpPr>
          <p:cNvPr id="3" name="TextBox 2">
            <a:extLst>
              <a:ext uri="{FF2B5EF4-FFF2-40B4-BE49-F238E27FC236}">
                <a16:creationId xmlns:a16="http://schemas.microsoft.com/office/drawing/2014/main" id="{97DC0FC8-75EA-4F95-AED4-D631CC142866}"/>
              </a:ext>
            </a:extLst>
          </p:cNvPr>
          <p:cNvSpPr txBox="1"/>
          <p:nvPr/>
        </p:nvSpPr>
        <p:spPr>
          <a:xfrm>
            <a:off x="6008914" y="457200"/>
            <a:ext cx="2416629" cy="369332"/>
          </a:xfrm>
          <a:prstGeom prst="rect">
            <a:avLst/>
          </a:prstGeom>
          <a:noFill/>
        </p:spPr>
        <p:txBody>
          <a:bodyPr wrap="square" rtlCol="0">
            <a:spAutoFit/>
          </a:bodyPr>
          <a:lstStyle/>
          <a:p>
            <a:pPr algn="ctr"/>
            <a:r>
              <a:rPr lang="en-US" dirty="0"/>
              <a:t>Reference</a:t>
            </a:r>
          </a:p>
        </p:txBody>
      </p:sp>
      <p:sp>
        <p:nvSpPr>
          <p:cNvPr id="4" name="TextBox 3">
            <a:extLst>
              <a:ext uri="{FF2B5EF4-FFF2-40B4-BE49-F238E27FC236}">
                <a16:creationId xmlns:a16="http://schemas.microsoft.com/office/drawing/2014/main" id="{91B61F50-9818-45AA-BD0D-AD73564F462B}"/>
              </a:ext>
            </a:extLst>
          </p:cNvPr>
          <p:cNvSpPr txBox="1"/>
          <p:nvPr/>
        </p:nvSpPr>
        <p:spPr>
          <a:xfrm>
            <a:off x="7109926" y="2449285"/>
            <a:ext cx="1800809" cy="373224"/>
          </a:xfrm>
          <a:prstGeom prst="rect">
            <a:avLst/>
          </a:prstGeom>
          <a:noFill/>
        </p:spPr>
        <p:txBody>
          <a:bodyPr wrap="square" rtlCol="0">
            <a:spAutoFit/>
          </a:bodyPr>
          <a:lstStyle/>
          <a:p>
            <a:r>
              <a:rPr lang="en-US" dirty="0"/>
              <a:t>R</a:t>
            </a:r>
            <a:r>
              <a:rPr lang="en-US" baseline="30000" dirty="0"/>
              <a:t>2</a:t>
            </a:r>
            <a:r>
              <a:rPr lang="en-US" dirty="0"/>
              <a:t> </a:t>
            </a:r>
            <a:r>
              <a:rPr lang="en-US" dirty="0">
                <a:latin typeface="Calibri" panose="020F0502020204030204" pitchFamily="34" charset="0"/>
                <a:cs typeface="Calibri" panose="020F0502020204030204" pitchFamily="34" charset="0"/>
              </a:rPr>
              <a:t>= 0.59*</a:t>
            </a:r>
            <a:endParaRPr lang="en-US" dirty="0"/>
          </a:p>
        </p:txBody>
      </p:sp>
      <p:sp>
        <p:nvSpPr>
          <p:cNvPr id="2" name="TextBox 1">
            <a:extLst>
              <a:ext uri="{FF2B5EF4-FFF2-40B4-BE49-F238E27FC236}">
                <a16:creationId xmlns:a16="http://schemas.microsoft.com/office/drawing/2014/main" id="{CED46C93-7696-4B4B-82DF-2427937BE909}"/>
              </a:ext>
            </a:extLst>
          </p:cNvPr>
          <p:cNvSpPr txBox="1"/>
          <p:nvPr/>
        </p:nvSpPr>
        <p:spPr>
          <a:xfrm>
            <a:off x="6876663" y="6400800"/>
            <a:ext cx="2528596" cy="369332"/>
          </a:xfrm>
          <a:prstGeom prst="rect">
            <a:avLst/>
          </a:prstGeom>
          <a:noFill/>
        </p:spPr>
        <p:txBody>
          <a:bodyPr wrap="square" rtlCol="0">
            <a:spAutoFit/>
          </a:bodyPr>
          <a:lstStyle/>
          <a:p>
            <a:r>
              <a:rPr lang="en-US" dirty="0"/>
              <a:t>*=only the </a:t>
            </a:r>
            <a:r>
              <a:rPr lang="en-US" dirty="0" err="1"/>
              <a:t>sporulators</a:t>
            </a:r>
            <a:endParaRPr lang="en-US" dirty="0"/>
          </a:p>
        </p:txBody>
      </p:sp>
    </p:spTree>
    <p:extLst>
      <p:ext uri="{BB962C8B-B14F-4D97-AF65-F5344CB8AC3E}">
        <p14:creationId xmlns:p14="http://schemas.microsoft.com/office/powerpoint/2010/main" val="29300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B8FF5E9-AD6B-4C95-AA5E-FDB2FD4CC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61405"/>
            <a:ext cx="8178799" cy="5135189"/>
          </a:xfrm>
          <a:prstGeom prst="rect">
            <a:avLst/>
          </a:prstGeom>
        </p:spPr>
      </p:pic>
      <p:sp>
        <p:nvSpPr>
          <p:cNvPr id="3" name="TextBox 2">
            <a:extLst>
              <a:ext uri="{FF2B5EF4-FFF2-40B4-BE49-F238E27FC236}">
                <a16:creationId xmlns:a16="http://schemas.microsoft.com/office/drawing/2014/main" id="{D5D19A6D-D82B-460D-B1AE-2477D5569905}"/>
              </a:ext>
            </a:extLst>
          </p:cNvPr>
          <p:cNvSpPr txBox="1"/>
          <p:nvPr/>
        </p:nvSpPr>
        <p:spPr>
          <a:xfrm>
            <a:off x="7081936" y="279918"/>
            <a:ext cx="1194318" cy="369332"/>
          </a:xfrm>
          <a:prstGeom prst="rect">
            <a:avLst/>
          </a:prstGeom>
          <a:noFill/>
        </p:spPr>
        <p:txBody>
          <a:bodyPr wrap="square" rtlCol="0">
            <a:spAutoFit/>
          </a:bodyPr>
          <a:lstStyle/>
          <a:p>
            <a:pPr algn="ctr"/>
            <a:r>
              <a:rPr lang="en-US" dirty="0"/>
              <a:t>Parks et al</a:t>
            </a:r>
          </a:p>
        </p:txBody>
      </p:sp>
    </p:spTree>
    <p:extLst>
      <p:ext uri="{BB962C8B-B14F-4D97-AF65-F5344CB8AC3E}">
        <p14:creationId xmlns:p14="http://schemas.microsoft.com/office/powerpoint/2010/main" val="413971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1CD4-E956-445C-B1A0-F98FC0874B96}"/>
              </a:ext>
            </a:extLst>
          </p:cNvPr>
          <p:cNvSpPr>
            <a:spLocks noGrp="1"/>
          </p:cNvSpPr>
          <p:nvPr>
            <p:ph type="title"/>
          </p:nvPr>
        </p:nvSpPr>
        <p:spPr>
          <a:xfrm>
            <a:off x="5059301" y="1337311"/>
            <a:ext cx="3604638" cy="2728030"/>
          </a:xfrm>
          <a:noFill/>
        </p:spPr>
        <p:txBody>
          <a:bodyPr vert="horz" lIns="68580" tIns="34290" rIns="68580" bIns="34290" rtlCol="0" anchor="b">
            <a:normAutofit/>
          </a:bodyPr>
          <a:lstStyle/>
          <a:p>
            <a:r>
              <a:rPr lang="en-US" sz="3825"/>
              <a:t>Evolutionary history of endosporulation</a:t>
            </a:r>
          </a:p>
        </p:txBody>
      </p:sp>
      <p:sp>
        <p:nvSpPr>
          <p:cNvPr id="3" name="Content Placeholder 2">
            <a:extLst>
              <a:ext uri="{FF2B5EF4-FFF2-40B4-BE49-F238E27FC236}">
                <a16:creationId xmlns:a16="http://schemas.microsoft.com/office/drawing/2014/main" id="{123E1143-28F5-4E00-A6D8-732ABDD5B648}"/>
              </a:ext>
            </a:extLst>
          </p:cNvPr>
          <p:cNvSpPr>
            <a:spLocks noGrp="1"/>
          </p:cNvSpPr>
          <p:nvPr>
            <p:ph idx="1"/>
          </p:nvPr>
        </p:nvSpPr>
        <p:spPr>
          <a:xfrm>
            <a:off x="5059301" y="4169162"/>
            <a:ext cx="3604638" cy="1351529"/>
          </a:xfrm>
          <a:noFill/>
        </p:spPr>
        <p:txBody>
          <a:bodyPr vert="horz" lIns="68580" tIns="34290" rIns="68580" bIns="34290" rtlCol="0">
            <a:normAutofit/>
          </a:bodyPr>
          <a:lstStyle/>
          <a:p>
            <a:pPr marL="0" indent="0">
              <a:buNone/>
            </a:pPr>
            <a:r>
              <a:rPr lang="en-US" sz="1800" dirty="0" err="1"/>
              <a:t>Endosporulation</a:t>
            </a:r>
            <a:r>
              <a:rPr lang="en-US" sz="1800" dirty="0"/>
              <a:t> likely evolved once at the base of the Firmicutes</a:t>
            </a:r>
          </a:p>
          <a:p>
            <a:pPr marL="0" indent="0">
              <a:buNone/>
            </a:pPr>
            <a:endParaRPr lang="en-US" sz="1800" dirty="0"/>
          </a:p>
          <a:p>
            <a:pPr marL="0" indent="0">
              <a:buNone/>
            </a:pPr>
            <a:r>
              <a:rPr lang="en-US" sz="1800" dirty="0"/>
              <a:t>@2.6 billion years ago</a:t>
            </a:r>
          </a:p>
        </p:txBody>
      </p:sp>
      <p:pic>
        <p:nvPicPr>
          <p:cNvPr id="4" name="Picture 3">
            <a:extLst>
              <a:ext uri="{FF2B5EF4-FFF2-40B4-BE49-F238E27FC236}">
                <a16:creationId xmlns:a16="http://schemas.microsoft.com/office/drawing/2014/main" id="{F045C4C5-1D4C-4A7E-9916-8071C797FC60}"/>
              </a:ext>
            </a:extLst>
          </p:cNvPr>
          <p:cNvPicPr>
            <a:picLocks noChangeAspect="1"/>
          </p:cNvPicPr>
          <p:nvPr/>
        </p:nvPicPr>
        <p:blipFill rotWithShape="1">
          <a:blip r:embed="rId2">
            <a:extLst>
              <a:ext uri="{28A0092B-C50C-407E-A947-70E740481C1C}">
                <a14:useLocalDpi xmlns:a14="http://schemas.microsoft.com/office/drawing/2010/main" val="0"/>
              </a:ext>
            </a:extLst>
          </a:blip>
          <a:srcRect l="2758" r="4983"/>
          <a:stretch/>
        </p:blipFill>
        <p:spPr>
          <a:xfrm>
            <a:off x="16" y="857257"/>
            <a:ext cx="4579226" cy="5143493"/>
          </a:xfrm>
          <a:prstGeom prst="rect">
            <a:avLst/>
          </a:prstGeom>
        </p:spPr>
      </p:pic>
      <p:sp>
        <p:nvSpPr>
          <p:cNvPr id="5" name="Oval 4">
            <a:extLst>
              <a:ext uri="{FF2B5EF4-FFF2-40B4-BE49-F238E27FC236}">
                <a16:creationId xmlns:a16="http://schemas.microsoft.com/office/drawing/2014/main" id="{58B2B522-8F2A-41AC-9258-3F45651023A4}"/>
              </a:ext>
            </a:extLst>
          </p:cNvPr>
          <p:cNvSpPr/>
          <p:nvPr/>
        </p:nvSpPr>
        <p:spPr>
          <a:xfrm>
            <a:off x="942974" y="3501538"/>
            <a:ext cx="382466" cy="402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a:extLst>
              <a:ext uri="{FF2B5EF4-FFF2-40B4-BE49-F238E27FC236}">
                <a16:creationId xmlns:a16="http://schemas.microsoft.com/office/drawing/2014/main" id="{81177D69-6FE0-41C4-AE0C-3C8AF8E05E92}"/>
              </a:ext>
            </a:extLst>
          </p:cNvPr>
          <p:cNvSpPr txBox="1"/>
          <p:nvPr/>
        </p:nvSpPr>
        <p:spPr>
          <a:xfrm>
            <a:off x="7506432" y="5723751"/>
            <a:ext cx="1971675" cy="300082"/>
          </a:xfrm>
          <a:prstGeom prst="rect">
            <a:avLst/>
          </a:prstGeom>
          <a:noFill/>
        </p:spPr>
        <p:txBody>
          <a:bodyPr wrap="square" rtlCol="0">
            <a:spAutoFit/>
          </a:bodyPr>
          <a:lstStyle/>
          <a:p>
            <a:r>
              <a:rPr lang="en-US" sz="1350" dirty="0" err="1"/>
              <a:t>Battistuzzi</a:t>
            </a:r>
            <a:r>
              <a:rPr lang="en-US" sz="1350" dirty="0"/>
              <a:t> et al, 2004</a:t>
            </a:r>
          </a:p>
        </p:txBody>
      </p:sp>
    </p:spTree>
    <p:extLst>
      <p:ext uri="{BB962C8B-B14F-4D97-AF65-F5344CB8AC3E}">
        <p14:creationId xmlns:p14="http://schemas.microsoft.com/office/powerpoint/2010/main" val="241146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E575B7B-E6CA-42F2-9CEA-8A1DAA850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61405"/>
            <a:ext cx="8178799" cy="5135189"/>
          </a:xfrm>
          <a:prstGeom prst="rect">
            <a:avLst/>
          </a:prstGeom>
        </p:spPr>
      </p:pic>
      <p:sp>
        <p:nvSpPr>
          <p:cNvPr id="3" name="TextBox 2">
            <a:extLst>
              <a:ext uri="{FF2B5EF4-FFF2-40B4-BE49-F238E27FC236}">
                <a16:creationId xmlns:a16="http://schemas.microsoft.com/office/drawing/2014/main" id="{D9A648AC-6E45-47CD-8D94-87465CE397AD}"/>
              </a:ext>
            </a:extLst>
          </p:cNvPr>
          <p:cNvSpPr txBox="1"/>
          <p:nvPr/>
        </p:nvSpPr>
        <p:spPr>
          <a:xfrm>
            <a:off x="6008914" y="457200"/>
            <a:ext cx="2416629" cy="369332"/>
          </a:xfrm>
          <a:prstGeom prst="rect">
            <a:avLst/>
          </a:prstGeom>
          <a:noFill/>
        </p:spPr>
        <p:txBody>
          <a:bodyPr wrap="square" rtlCol="0">
            <a:spAutoFit/>
          </a:bodyPr>
          <a:lstStyle/>
          <a:p>
            <a:pPr algn="ctr"/>
            <a:r>
              <a:rPr lang="en-US" dirty="0"/>
              <a:t>Reference</a:t>
            </a:r>
          </a:p>
        </p:txBody>
      </p:sp>
      <p:sp>
        <p:nvSpPr>
          <p:cNvPr id="4" name="TextBox 3">
            <a:extLst>
              <a:ext uri="{FF2B5EF4-FFF2-40B4-BE49-F238E27FC236}">
                <a16:creationId xmlns:a16="http://schemas.microsoft.com/office/drawing/2014/main" id="{F61128CA-42BE-47BC-A424-78BE638C6D88}"/>
              </a:ext>
            </a:extLst>
          </p:cNvPr>
          <p:cNvSpPr txBox="1"/>
          <p:nvPr/>
        </p:nvSpPr>
        <p:spPr>
          <a:xfrm>
            <a:off x="7109926" y="2449285"/>
            <a:ext cx="1800809" cy="373224"/>
          </a:xfrm>
          <a:prstGeom prst="rect">
            <a:avLst/>
          </a:prstGeom>
          <a:noFill/>
        </p:spPr>
        <p:txBody>
          <a:bodyPr wrap="square" rtlCol="0">
            <a:spAutoFit/>
          </a:bodyPr>
          <a:lstStyle/>
          <a:p>
            <a:r>
              <a:rPr lang="en-US" dirty="0"/>
              <a:t>R</a:t>
            </a:r>
            <a:r>
              <a:rPr lang="en-US" baseline="30000" dirty="0"/>
              <a:t>2</a:t>
            </a:r>
            <a:r>
              <a:rPr lang="en-US" dirty="0"/>
              <a:t> </a:t>
            </a:r>
            <a:r>
              <a:rPr lang="en-US" dirty="0">
                <a:latin typeface="Calibri" panose="020F0502020204030204" pitchFamily="34" charset="0"/>
                <a:cs typeface="Calibri" panose="020F0502020204030204" pitchFamily="34" charset="0"/>
              </a:rPr>
              <a:t>= 0.57*</a:t>
            </a:r>
            <a:endParaRPr lang="en-US" dirty="0"/>
          </a:p>
        </p:txBody>
      </p:sp>
      <p:sp>
        <p:nvSpPr>
          <p:cNvPr id="6" name="TextBox 5">
            <a:extLst>
              <a:ext uri="{FF2B5EF4-FFF2-40B4-BE49-F238E27FC236}">
                <a16:creationId xmlns:a16="http://schemas.microsoft.com/office/drawing/2014/main" id="{C37E491D-C5B2-445B-88AE-D813A79BC3FD}"/>
              </a:ext>
            </a:extLst>
          </p:cNvPr>
          <p:cNvSpPr txBox="1"/>
          <p:nvPr/>
        </p:nvSpPr>
        <p:spPr>
          <a:xfrm>
            <a:off x="6876663" y="6400800"/>
            <a:ext cx="2528596" cy="369332"/>
          </a:xfrm>
          <a:prstGeom prst="rect">
            <a:avLst/>
          </a:prstGeom>
          <a:noFill/>
        </p:spPr>
        <p:txBody>
          <a:bodyPr wrap="square" rtlCol="0">
            <a:spAutoFit/>
          </a:bodyPr>
          <a:lstStyle/>
          <a:p>
            <a:r>
              <a:rPr lang="en-US" dirty="0"/>
              <a:t>*=only the </a:t>
            </a:r>
            <a:r>
              <a:rPr lang="en-US" dirty="0" err="1"/>
              <a:t>sporulators</a:t>
            </a:r>
            <a:endParaRPr lang="en-US" dirty="0"/>
          </a:p>
        </p:txBody>
      </p:sp>
    </p:spTree>
    <p:extLst>
      <p:ext uri="{BB962C8B-B14F-4D97-AF65-F5344CB8AC3E}">
        <p14:creationId xmlns:p14="http://schemas.microsoft.com/office/powerpoint/2010/main" val="1099398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D916D1F-0123-4CC5-864D-0BE1EA728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61405"/>
            <a:ext cx="8178799" cy="5135189"/>
          </a:xfrm>
          <a:prstGeom prst="rect">
            <a:avLst/>
          </a:prstGeom>
        </p:spPr>
      </p:pic>
      <p:sp>
        <p:nvSpPr>
          <p:cNvPr id="2" name="TextBox 1">
            <a:extLst>
              <a:ext uri="{FF2B5EF4-FFF2-40B4-BE49-F238E27FC236}">
                <a16:creationId xmlns:a16="http://schemas.microsoft.com/office/drawing/2014/main" id="{DD2A9591-CF0D-45C2-B946-AB27EB94B9AC}"/>
              </a:ext>
            </a:extLst>
          </p:cNvPr>
          <p:cNvSpPr txBox="1"/>
          <p:nvPr/>
        </p:nvSpPr>
        <p:spPr>
          <a:xfrm>
            <a:off x="7081936" y="279918"/>
            <a:ext cx="1194318" cy="369332"/>
          </a:xfrm>
          <a:prstGeom prst="rect">
            <a:avLst/>
          </a:prstGeom>
          <a:noFill/>
        </p:spPr>
        <p:txBody>
          <a:bodyPr wrap="square" rtlCol="0">
            <a:spAutoFit/>
          </a:bodyPr>
          <a:lstStyle/>
          <a:p>
            <a:pPr algn="ctr"/>
            <a:r>
              <a:rPr lang="en-US" dirty="0"/>
              <a:t>Parks et al</a:t>
            </a:r>
          </a:p>
        </p:txBody>
      </p:sp>
    </p:spTree>
    <p:extLst>
      <p:ext uri="{BB962C8B-B14F-4D97-AF65-F5344CB8AC3E}">
        <p14:creationId xmlns:p14="http://schemas.microsoft.com/office/powerpoint/2010/main" val="4154134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067A-0DF3-484F-879B-48551B380C32}"/>
              </a:ext>
            </a:extLst>
          </p:cNvPr>
          <p:cNvSpPr>
            <a:spLocks noGrp="1"/>
          </p:cNvSpPr>
          <p:nvPr>
            <p:ph type="title"/>
          </p:nvPr>
        </p:nvSpPr>
        <p:spPr/>
        <p:txBody>
          <a:bodyPr/>
          <a:lstStyle/>
          <a:p>
            <a:r>
              <a:rPr lang="en-US" dirty="0"/>
              <a:t>Does previous model fit new metagenomic data?</a:t>
            </a:r>
          </a:p>
        </p:txBody>
      </p:sp>
      <p:sp>
        <p:nvSpPr>
          <p:cNvPr id="3" name="Content Placeholder 2">
            <a:extLst>
              <a:ext uri="{FF2B5EF4-FFF2-40B4-BE49-F238E27FC236}">
                <a16:creationId xmlns:a16="http://schemas.microsoft.com/office/drawing/2014/main" id="{799CBAA6-E167-4A95-87F5-5444C65DC02B}"/>
              </a:ext>
            </a:extLst>
          </p:cNvPr>
          <p:cNvSpPr>
            <a:spLocks noGrp="1"/>
          </p:cNvSpPr>
          <p:nvPr>
            <p:ph idx="1"/>
          </p:nvPr>
        </p:nvSpPr>
        <p:spPr/>
        <p:txBody>
          <a:bodyPr/>
          <a:lstStyle/>
          <a:p>
            <a:r>
              <a:rPr lang="en-US" dirty="0"/>
              <a:t>No</a:t>
            </a:r>
          </a:p>
          <a:p>
            <a:r>
              <a:rPr lang="en-US" dirty="0"/>
              <a:t>Implications include: Even more dramatic effects of sporulation complexity on evolutionary distance (i.e. ~3.5x sloop decrease)</a:t>
            </a:r>
          </a:p>
        </p:txBody>
      </p:sp>
    </p:spTree>
    <p:extLst>
      <p:ext uri="{BB962C8B-B14F-4D97-AF65-F5344CB8AC3E}">
        <p14:creationId xmlns:p14="http://schemas.microsoft.com/office/powerpoint/2010/main" val="1301602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7B24-47BC-446F-BE44-4FB64755E495}"/>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Phylogenetic Effects (Continued)</a:t>
            </a:r>
          </a:p>
        </p:txBody>
      </p:sp>
      <p:pic>
        <p:nvPicPr>
          <p:cNvPr id="4" name="Picture 3">
            <a:extLst>
              <a:ext uri="{FF2B5EF4-FFF2-40B4-BE49-F238E27FC236}">
                <a16:creationId xmlns:a16="http://schemas.microsoft.com/office/drawing/2014/main" id="{E97FF400-510D-42C4-8DDA-5CEC885B29AF}"/>
              </a:ext>
            </a:extLst>
          </p:cNvPr>
          <p:cNvPicPr>
            <a:picLocks noChangeAspect="1"/>
          </p:cNvPicPr>
          <p:nvPr/>
        </p:nvPicPr>
        <p:blipFill>
          <a:blip r:embed="rId2"/>
          <a:stretch>
            <a:fillRect/>
          </a:stretch>
        </p:blipFill>
        <p:spPr>
          <a:xfrm>
            <a:off x="621506" y="3103370"/>
            <a:ext cx="7893844" cy="1795849"/>
          </a:xfrm>
          <a:prstGeom prst="rect">
            <a:avLst/>
          </a:prstGeom>
        </p:spPr>
      </p:pic>
      <p:pic>
        <p:nvPicPr>
          <p:cNvPr id="5" name="Picture 4">
            <a:extLst>
              <a:ext uri="{FF2B5EF4-FFF2-40B4-BE49-F238E27FC236}">
                <a16:creationId xmlns:a16="http://schemas.microsoft.com/office/drawing/2014/main" id="{2916D3CB-B4C9-4FBA-BE31-6042349248F1}"/>
              </a:ext>
            </a:extLst>
          </p:cNvPr>
          <p:cNvPicPr>
            <a:picLocks noChangeAspect="1"/>
          </p:cNvPicPr>
          <p:nvPr/>
        </p:nvPicPr>
        <p:blipFill>
          <a:blip r:embed="rId3"/>
          <a:stretch>
            <a:fillRect/>
          </a:stretch>
        </p:blipFill>
        <p:spPr>
          <a:xfrm>
            <a:off x="2556588" y="4968738"/>
            <a:ext cx="5569264" cy="862895"/>
          </a:xfrm>
          <a:prstGeom prst="rect">
            <a:avLst/>
          </a:prstGeom>
        </p:spPr>
      </p:pic>
      <p:sp>
        <p:nvSpPr>
          <p:cNvPr id="6" name="TextBox 5">
            <a:extLst>
              <a:ext uri="{FF2B5EF4-FFF2-40B4-BE49-F238E27FC236}">
                <a16:creationId xmlns:a16="http://schemas.microsoft.com/office/drawing/2014/main" id="{79F682E8-191D-4B01-A292-868CAE702087}"/>
              </a:ext>
            </a:extLst>
          </p:cNvPr>
          <p:cNvSpPr txBox="1"/>
          <p:nvPr/>
        </p:nvSpPr>
        <p:spPr>
          <a:xfrm>
            <a:off x="2556588" y="5033416"/>
            <a:ext cx="5569264" cy="646331"/>
          </a:xfrm>
          <a:prstGeom prst="rect">
            <a:avLst/>
          </a:prstGeom>
          <a:solidFill>
            <a:schemeClr val="bg1"/>
          </a:solidFill>
        </p:spPr>
        <p:txBody>
          <a:bodyPr wrap="square" rtlCol="0">
            <a:spAutoFit/>
          </a:bodyPr>
          <a:lstStyle/>
          <a:p>
            <a:r>
              <a:rPr lang="en-US" dirty="0"/>
              <a:t>Hits     %</a:t>
            </a:r>
            <a:r>
              <a:rPr lang="en-US" dirty="0" err="1"/>
              <a:t>Spo</a:t>
            </a:r>
            <a:r>
              <a:rPr lang="en-US" dirty="0"/>
              <a:t>     </a:t>
            </a:r>
            <a:r>
              <a:rPr lang="en-US" dirty="0" err="1"/>
              <a:t>w%Spo</a:t>
            </a:r>
            <a:r>
              <a:rPr lang="en-US" dirty="0"/>
              <a:t>  </a:t>
            </a:r>
            <a:r>
              <a:rPr lang="en-US" dirty="0" err="1"/>
              <a:t>w%Spo_diff</a:t>
            </a:r>
            <a:r>
              <a:rPr lang="en-US" dirty="0"/>
              <a:t> </a:t>
            </a:r>
            <a:r>
              <a:rPr lang="en-US" dirty="0" err="1"/>
              <a:t>w_diff</a:t>
            </a:r>
            <a:r>
              <a:rPr lang="en-US" dirty="0"/>
              <a:t>      </a:t>
            </a:r>
            <a:r>
              <a:rPr lang="en-US" dirty="0" err="1"/>
              <a:t>Lspo</a:t>
            </a:r>
            <a:r>
              <a:rPr lang="en-US" dirty="0"/>
              <a:t>       </a:t>
            </a:r>
            <a:r>
              <a:rPr lang="en-US" dirty="0" err="1"/>
              <a:t>Spo</a:t>
            </a:r>
            <a:endParaRPr lang="en-US" dirty="0"/>
          </a:p>
          <a:p>
            <a:endParaRPr lang="en-US" dirty="0"/>
          </a:p>
        </p:txBody>
      </p:sp>
    </p:spTree>
    <p:extLst>
      <p:ext uri="{BB962C8B-B14F-4D97-AF65-F5344CB8AC3E}">
        <p14:creationId xmlns:p14="http://schemas.microsoft.com/office/powerpoint/2010/main" val="11460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9E28-1108-4ADA-869D-CEEFC2683E24}"/>
              </a:ext>
            </a:extLst>
          </p:cNvPr>
          <p:cNvSpPr>
            <a:spLocks noGrp="1"/>
          </p:cNvSpPr>
          <p:nvPr>
            <p:ph type="title"/>
          </p:nvPr>
        </p:nvSpPr>
        <p:spPr>
          <a:xfrm>
            <a:off x="628650" y="365126"/>
            <a:ext cx="7886700" cy="1715601"/>
          </a:xfrm>
        </p:spPr>
        <p:txBody>
          <a:bodyPr>
            <a:normAutofit fontScale="90000"/>
          </a:bodyPr>
          <a:lstStyle/>
          <a:p>
            <a:pPr algn="ctr"/>
            <a:r>
              <a:rPr lang="en-US" dirty="0"/>
              <a:t>Are all sporulation gene equally important for predicting the phenotype?</a:t>
            </a:r>
          </a:p>
        </p:txBody>
      </p:sp>
      <p:sp>
        <p:nvSpPr>
          <p:cNvPr id="3" name="Content Placeholder 2">
            <a:extLst>
              <a:ext uri="{FF2B5EF4-FFF2-40B4-BE49-F238E27FC236}">
                <a16:creationId xmlns:a16="http://schemas.microsoft.com/office/drawing/2014/main" id="{72974A4B-9E95-4835-A1CE-B9A9FF88D9C7}"/>
              </a:ext>
            </a:extLst>
          </p:cNvPr>
          <p:cNvSpPr>
            <a:spLocks noGrp="1"/>
          </p:cNvSpPr>
          <p:nvPr>
            <p:ph idx="1"/>
          </p:nvPr>
        </p:nvSpPr>
        <p:spPr>
          <a:xfrm>
            <a:off x="628650" y="2080727"/>
            <a:ext cx="7886700" cy="4096236"/>
          </a:xfrm>
        </p:spPr>
        <p:txBody>
          <a:bodyPr/>
          <a:lstStyle/>
          <a:p>
            <a:r>
              <a:rPr lang="en-US" dirty="0"/>
              <a:t>Gene weighting improved separation of non-</a:t>
            </a:r>
            <a:r>
              <a:rPr lang="en-US" dirty="0" err="1"/>
              <a:t>sporulators</a:t>
            </a:r>
            <a:r>
              <a:rPr lang="en-US" dirty="0"/>
              <a:t> and </a:t>
            </a:r>
            <a:r>
              <a:rPr lang="en-US" dirty="0" err="1"/>
              <a:t>sporulators</a:t>
            </a:r>
            <a:r>
              <a:rPr lang="en-US" dirty="0"/>
              <a:t>.</a:t>
            </a:r>
          </a:p>
          <a:p>
            <a:r>
              <a:rPr lang="en-US" dirty="0"/>
              <a:t>Perhaps there is a subset of sporulation gene which are more predictive of the phenotype.</a:t>
            </a:r>
          </a:p>
          <a:p>
            <a:endParaRPr lang="en-US" dirty="0"/>
          </a:p>
          <a:p>
            <a:r>
              <a:rPr lang="en-US" dirty="0"/>
              <a:t>So probably not. </a:t>
            </a:r>
          </a:p>
        </p:txBody>
      </p:sp>
    </p:spTree>
    <p:extLst>
      <p:ext uri="{BB962C8B-B14F-4D97-AF65-F5344CB8AC3E}">
        <p14:creationId xmlns:p14="http://schemas.microsoft.com/office/powerpoint/2010/main" val="279378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289DB99-5146-4443-9A9F-39A8155EC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857"/>
            <a:ext cx="9144000" cy="4354285"/>
          </a:xfrm>
          <a:prstGeom prst="rect">
            <a:avLst/>
          </a:prstGeom>
        </p:spPr>
      </p:pic>
      <p:sp>
        <p:nvSpPr>
          <p:cNvPr id="6" name="TextBox 5">
            <a:extLst>
              <a:ext uri="{FF2B5EF4-FFF2-40B4-BE49-F238E27FC236}">
                <a16:creationId xmlns:a16="http://schemas.microsoft.com/office/drawing/2014/main" id="{35A5EE6A-56E4-4ACD-8C7C-46D79E3D203D}"/>
              </a:ext>
            </a:extLst>
          </p:cNvPr>
          <p:cNvSpPr txBox="1"/>
          <p:nvPr/>
        </p:nvSpPr>
        <p:spPr>
          <a:xfrm>
            <a:off x="1278294" y="413685"/>
            <a:ext cx="7231225" cy="584775"/>
          </a:xfrm>
          <a:prstGeom prst="rect">
            <a:avLst/>
          </a:prstGeom>
          <a:noFill/>
        </p:spPr>
        <p:txBody>
          <a:bodyPr wrap="square" rtlCol="0">
            <a:spAutoFit/>
          </a:bodyPr>
          <a:lstStyle/>
          <a:p>
            <a:pPr algn="ctr"/>
            <a:r>
              <a:rPr lang="en-US" sz="3200" dirty="0"/>
              <a:t>Gene by Genome Heatmap</a:t>
            </a:r>
          </a:p>
        </p:txBody>
      </p:sp>
      <p:sp>
        <p:nvSpPr>
          <p:cNvPr id="7" name="Oval 6">
            <a:extLst>
              <a:ext uri="{FF2B5EF4-FFF2-40B4-BE49-F238E27FC236}">
                <a16:creationId xmlns:a16="http://schemas.microsoft.com/office/drawing/2014/main" id="{18B3FB05-7FC6-416D-A976-A0C09EE67089}"/>
              </a:ext>
            </a:extLst>
          </p:cNvPr>
          <p:cNvSpPr/>
          <p:nvPr/>
        </p:nvSpPr>
        <p:spPr>
          <a:xfrm>
            <a:off x="1642188" y="2407298"/>
            <a:ext cx="1156996" cy="214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341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A8E182-4443-4AA1-AD11-6419CAA6908E}"/>
              </a:ext>
            </a:extLst>
          </p:cNvPr>
          <p:cNvPicPr>
            <a:picLocks noChangeAspect="1"/>
          </p:cNvPicPr>
          <p:nvPr/>
        </p:nvPicPr>
        <p:blipFill>
          <a:blip r:embed="rId2"/>
          <a:stretch>
            <a:fillRect/>
          </a:stretch>
        </p:blipFill>
        <p:spPr>
          <a:xfrm>
            <a:off x="482600" y="2519109"/>
            <a:ext cx="8178799" cy="1819781"/>
          </a:xfrm>
          <a:prstGeom prst="rect">
            <a:avLst/>
          </a:prstGeom>
        </p:spPr>
      </p:pic>
    </p:spTree>
    <p:extLst>
      <p:ext uri="{BB962C8B-B14F-4D97-AF65-F5344CB8AC3E}">
        <p14:creationId xmlns:p14="http://schemas.microsoft.com/office/powerpoint/2010/main" val="3014459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FE903C-5D13-4B2D-909B-1CC74EE76E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009" y="746103"/>
            <a:ext cx="5571067" cy="5571067"/>
          </a:xfrm>
          <a:prstGeom prst="rect">
            <a:avLst/>
          </a:prstGeom>
        </p:spPr>
      </p:pic>
      <p:sp>
        <p:nvSpPr>
          <p:cNvPr id="6" name="TextBox 5">
            <a:extLst>
              <a:ext uri="{FF2B5EF4-FFF2-40B4-BE49-F238E27FC236}">
                <a16:creationId xmlns:a16="http://schemas.microsoft.com/office/drawing/2014/main" id="{EFFC446D-F097-43A8-9A49-8B9A898F6706}"/>
              </a:ext>
            </a:extLst>
          </p:cNvPr>
          <p:cNvSpPr txBox="1"/>
          <p:nvPr/>
        </p:nvSpPr>
        <p:spPr>
          <a:xfrm>
            <a:off x="326571" y="2276669"/>
            <a:ext cx="2425960" cy="1477328"/>
          </a:xfrm>
          <a:prstGeom prst="rect">
            <a:avLst/>
          </a:prstGeom>
          <a:noFill/>
        </p:spPr>
        <p:txBody>
          <a:bodyPr wrap="square" rtlCol="0">
            <a:spAutoFit/>
          </a:bodyPr>
          <a:lstStyle/>
          <a:p>
            <a:r>
              <a:rPr lang="en-US" dirty="0"/>
              <a:t>The prevalence of 9 “must inclusive </a:t>
            </a:r>
            <a:r>
              <a:rPr lang="en-US" dirty="0" err="1"/>
              <a:t>sproulator</a:t>
            </a:r>
            <a:r>
              <a:rPr lang="en-US" dirty="0"/>
              <a:t> genes” using KEGG annotations in </a:t>
            </a:r>
            <a:r>
              <a:rPr lang="en-US" dirty="0" err="1"/>
              <a:t>AnnoTree</a:t>
            </a:r>
            <a:r>
              <a:rPr lang="en-US" dirty="0"/>
              <a:t> </a:t>
            </a:r>
          </a:p>
        </p:txBody>
      </p:sp>
    </p:spTree>
    <p:extLst>
      <p:ext uri="{BB962C8B-B14F-4D97-AF65-F5344CB8AC3E}">
        <p14:creationId xmlns:p14="http://schemas.microsoft.com/office/powerpoint/2010/main" val="883506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FE903C-5D13-4B2D-909B-1CC74EE76E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009" y="746103"/>
            <a:ext cx="5571067" cy="5571067"/>
          </a:xfrm>
          <a:prstGeom prst="rect">
            <a:avLst/>
          </a:prstGeom>
        </p:spPr>
      </p:pic>
      <p:sp>
        <p:nvSpPr>
          <p:cNvPr id="6" name="TextBox 5">
            <a:extLst>
              <a:ext uri="{FF2B5EF4-FFF2-40B4-BE49-F238E27FC236}">
                <a16:creationId xmlns:a16="http://schemas.microsoft.com/office/drawing/2014/main" id="{EFFC446D-F097-43A8-9A49-8B9A898F6706}"/>
              </a:ext>
            </a:extLst>
          </p:cNvPr>
          <p:cNvSpPr txBox="1"/>
          <p:nvPr/>
        </p:nvSpPr>
        <p:spPr>
          <a:xfrm>
            <a:off x="326571" y="2276668"/>
            <a:ext cx="2761862" cy="1477328"/>
          </a:xfrm>
          <a:prstGeom prst="rect">
            <a:avLst/>
          </a:prstGeom>
          <a:noFill/>
        </p:spPr>
        <p:txBody>
          <a:bodyPr wrap="square" rtlCol="0">
            <a:spAutoFit/>
          </a:bodyPr>
          <a:lstStyle/>
          <a:p>
            <a:r>
              <a:rPr lang="en-US" dirty="0"/>
              <a:t>Several of the new phyla appear to have loss the ability to sporulate that was present in there ancestors.</a:t>
            </a:r>
          </a:p>
        </p:txBody>
      </p:sp>
    </p:spTree>
    <p:extLst>
      <p:ext uri="{BB962C8B-B14F-4D97-AF65-F5344CB8AC3E}">
        <p14:creationId xmlns:p14="http://schemas.microsoft.com/office/powerpoint/2010/main" val="346760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2FBA-50E5-4A63-A54E-8FDA04600DB0}"/>
              </a:ext>
            </a:extLst>
          </p:cNvPr>
          <p:cNvSpPr>
            <a:spLocks noGrp="1"/>
          </p:cNvSpPr>
          <p:nvPr>
            <p:ph type="title"/>
          </p:nvPr>
        </p:nvSpPr>
        <p:spPr/>
        <p:txBody>
          <a:bodyPr/>
          <a:lstStyle/>
          <a:p>
            <a:r>
              <a:rPr lang="en-US" dirty="0" err="1"/>
              <a:t>Endosporulation</a:t>
            </a:r>
            <a:r>
              <a:rPr lang="en-US" dirty="0"/>
              <a:t> is a complex trait</a:t>
            </a:r>
          </a:p>
        </p:txBody>
      </p:sp>
      <p:sp>
        <p:nvSpPr>
          <p:cNvPr id="3" name="Content Placeholder 2">
            <a:extLst>
              <a:ext uri="{FF2B5EF4-FFF2-40B4-BE49-F238E27FC236}">
                <a16:creationId xmlns:a16="http://schemas.microsoft.com/office/drawing/2014/main" id="{1316BB60-8B50-4EB2-AC81-261801AC6DDE}"/>
              </a:ext>
            </a:extLst>
          </p:cNvPr>
          <p:cNvSpPr>
            <a:spLocks noGrp="1"/>
          </p:cNvSpPr>
          <p:nvPr>
            <p:ph idx="1"/>
          </p:nvPr>
        </p:nvSpPr>
        <p:spPr/>
        <p:txBody>
          <a:bodyPr vert="horz" lIns="68580" tIns="34290" rIns="68580" bIns="34290" rtlCol="0" anchor="t">
            <a:normAutofit/>
          </a:bodyPr>
          <a:lstStyle/>
          <a:p>
            <a:r>
              <a:rPr lang="en-US"/>
              <a:t>The process of sporulation involves approximately 10% of the genes in </a:t>
            </a:r>
            <a:r>
              <a:rPr lang="en-US" dirty="0"/>
              <a:t>Bacillus subtilis.</a:t>
            </a:r>
          </a:p>
          <a:p>
            <a:r>
              <a:rPr lang="en-US" dirty="0"/>
              <a:t>The endospore provides not just a low energy state, but protection against harsh conditions</a:t>
            </a:r>
          </a:p>
          <a:p>
            <a:r>
              <a:rPr lang="en-US" dirty="0"/>
              <a:t>The growth advantage of </a:t>
            </a:r>
            <a:r>
              <a:rPr lang="en-US" dirty="0" err="1"/>
              <a:t>endosporulation</a:t>
            </a:r>
            <a:r>
              <a:rPr lang="en-US" dirty="0"/>
              <a:t> is related to variability of growth conditions.</a:t>
            </a:r>
          </a:p>
          <a:p>
            <a:endParaRPr lang="en-US" dirty="0"/>
          </a:p>
        </p:txBody>
      </p:sp>
    </p:spTree>
    <p:extLst>
      <p:ext uri="{BB962C8B-B14F-4D97-AF65-F5344CB8AC3E}">
        <p14:creationId xmlns:p14="http://schemas.microsoft.com/office/powerpoint/2010/main" val="194789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A251DA-9E7E-4188-887F-59166E7A9B34}"/>
              </a:ext>
            </a:extLst>
          </p:cNvPr>
          <p:cNvGrpSpPr/>
          <p:nvPr/>
        </p:nvGrpSpPr>
        <p:grpSpPr>
          <a:xfrm>
            <a:off x="2645752" y="1193410"/>
            <a:ext cx="3852497" cy="4063283"/>
            <a:chOff x="0" y="0"/>
            <a:chExt cx="2599690" cy="2742042"/>
          </a:xfrm>
        </p:grpSpPr>
        <p:pic>
          <p:nvPicPr>
            <p:cNvPr id="5" name="Picture 4">
              <a:extLst>
                <a:ext uri="{FF2B5EF4-FFF2-40B4-BE49-F238E27FC236}">
                  <a16:creationId xmlns:a16="http://schemas.microsoft.com/office/drawing/2014/main" id="{758F7943-708E-47D1-82C1-7056FA8DF3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3283" r="3748"/>
            <a:stretch/>
          </p:blipFill>
          <p:spPr bwMode="auto">
            <a:xfrm>
              <a:off x="8092" y="0"/>
              <a:ext cx="2499995" cy="1906905"/>
            </a:xfrm>
            <a:prstGeom prst="rect">
              <a:avLst/>
            </a:prstGeom>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
          <p:nvSpPr>
            <p:cNvPr id="6" name="Text Box 5">
              <a:extLst>
                <a:ext uri="{FF2B5EF4-FFF2-40B4-BE49-F238E27FC236}">
                  <a16:creationId xmlns:a16="http://schemas.microsoft.com/office/drawing/2014/main" id="{EFB0102B-7948-4C36-9E79-130A08383C56}"/>
                </a:ext>
              </a:extLst>
            </p:cNvPr>
            <p:cNvSpPr txBox="1"/>
            <p:nvPr/>
          </p:nvSpPr>
          <p:spPr>
            <a:xfrm>
              <a:off x="0" y="1917812"/>
              <a:ext cx="2599690" cy="824230"/>
            </a:xfrm>
            <a:prstGeom prst="rect">
              <a:avLst/>
            </a:prstGeom>
            <a:solidFill>
              <a:schemeClr val="lt1"/>
            </a:solid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just" defTabSz="685800">
                <a:defRPr/>
              </a:pPr>
              <a:r>
                <a:rPr lang="en-US" sz="9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Fig. 4. </a:t>
              </a:r>
              <a:r>
                <a:rPr lang="en-US" sz="9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Bacillus</a:t>
              </a:r>
              <a:r>
                <a:rPr lang="en-US" sz="9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loses ability to make spores when evolved under a high energy (1-day transfer) vs. low energy (100-day transfer) transfer regime.</a:t>
              </a:r>
              <a:endParaRPr lang="en-US" sz="9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extBox 1">
            <a:extLst>
              <a:ext uri="{FF2B5EF4-FFF2-40B4-BE49-F238E27FC236}">
                <a16:creationId xmlns:a16="http://schemas.microsoft.com/office/drawing/2014/main" id="{3E9C2EAC-2578-4F3B-B62D-FF1EA8E4A26D}"/>
              </a:ext>
            </a:extLst>
          </p:cNvPr>
          <p:cNvSpPr txBox="1"/>
          <p:nvPr/>
        </p:nvSpPr>
        <p:spPr>
          <a:xfrm>
            <a:off x="956163" y="4741252"/>
            <a:ext cx="7893295" cy="646331"/>
          </a:xfrm>
          <a:prstGeom prst="rect">
            <a:avLst/>
          </a:prstGeom>
          <a:noFill/>
        </p:spPr>
        <p:txBody>
          <a:bodyPr wrap="square" rtlCol="0">
            <a:spAutoFit/>
          </a:bodyPr>
          <a:lstStyle/>
          <a:p>
            <a:r>
              <a:rPr lang="en-US" dirty="0"/>
              <a:t>Phenotypic sporulation is lost quickly under laboratory conditions and others have shown that sporulation-specific genes accumulate missense/nonsense mutations.</a:t>
            </a:r>
          </a:p>
        </p:txBody>
      </p:sp>
    </p:spTree>
    <p:extLst>
      <p:ext uri="{BB962C8B-B14F-4D97-AF65-F5344CB8AC3E}">
        <p14:creationId xmlns:p14="http://schemas.microsoft.com/office/powerpoint/2010/main" val="396629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0D1D76-322C-46B2-A311-179C7B31FCC4}"/>
              </a:ext>
            </a:extLst>
          </p:cNvPr>
          <p:cNvPicPr>
            <a:picLocks noChangeAspect="1"/>
          </p:cNvPicPr>
          <p:nvPr/>
        </p:nvPicPr>
        <p:blipFill>
          <a:blip r:embed="rId2"/>
          <a:stretch>
            <a:fillRect/>
          </a:stretch>
        </p:blipFill>
        <p:spPr>
          <a:xfrm>
            <a:off x="396203" y="1238342"/>
            <a:ext cx="5186363" cy="1835944"/>
          </a:xfrm>
          <a:prstGeom prst="rect">
            <a:avLst/>
          </a:prstGeom>
        </p:spPr>
      </p:pic>
      <p:sp>
        <p:nvSpPr>
          <p:cNvPr id="5" name="TextBox 4">
            <a:extLst>
              <a:ext uri="{FF2B5EF4-FFF2-40B4-BE49-F238E27FC236}">
                <a16:creationId xmlns:a16="http://schemas.microsoft.com/office/drawing/2014/main" id="{31C395F5-2E75-43AA-9744-E90BEEC9356A}"/>
              </a:ext>
            </a:extLst>
          </p:cNvPr>
          <p:cNvSpPr txBox="1"/>
          <p:nvPr/>
        </p:nvSpPr>
        <p:spPr>
          <a:xfrm>
            <a:off x="593481" y="3527914"/>
            <a:ext cx="4134583"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1296 new Firmicutes genomes available for our investigation.</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The dataset includes a large percentage of genomes the diverge substantial from cultured representative.</a:t>
            </a:r>
          </a:p>
        </p:txBody>
      </p:sp>
    </p:spTree>
    <p:extLst>
      <p:ext uri="{BB962C8B-B14F-4D97-AF65-F5344CB8AC3E}">
        <p14:creationId xmlns:p14="http://schemas.microsoft.com/office/powerpoint/2010/main" val="406489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6DC1FAE-9796-4A48-9611-CC714586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38" y="643466"/>
            <a:ext cx="8015923" cy="5571067"/>
          </a:xfrm>
          <a:prstGeom prst="rect">
            <a:avLst/>
          </a:prstGeom>
        </p:spPr>
      </p:pic>
    </p:spTree>
    <p:extLst>
      <p:ext uri="{BB962C8B-B14F-4D97-AF65-F5344CB8AC3E}">
        <p14:creationId xmlns:p14="http://schemas.microsoft.com/office/powerpoint/2010/main" val="116782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18AC020-4513-4A2D-83B4-6D98C3D9D488}"/>
              </a:ext>
            </a:extLst>
          </p:cNvPr>
          <p:cNvPicPr>
            <a:picLocks noChangeAspect="1"/>
          </p:cNvPicPr>
          <p:nvPr/>
        </p:nvPicPr>
        <p:blipFill rotWithShape="1">
          <a:blip r:embed="rId2">
            <a:extLst>
              <a:ext uri="{28A0092B-C50C-407E-A947-70E740481C1C}">
                <a14:useLocalDpi xmlns:a14="http://schemas.microsoft.com/office/drawing/2010/main" val="0"/>
              </a:ext>
            </a:extLst>
          </a:blip>
          <a:srcRect t="1991"/>
          <a:stretch/>
        </p:blipFill>
        <p:spPr>
          <a:xfrm>
            <a:off x="482600" y="643467"/>
            <a:ext cx="8178799" cy="5571066"/>
          </a:xfrm>
          <a:prstGeom prst="rect">
            <a:avLst/>
          </a:prstGeom>
        </p:spPr>
      </p:pic>
    </p:spTree>
    <p:extLst>
      <p:ext uri="{BB962C8B-B14F-4D97-AF65-F5344CB8AC3E}">
        <p14:creationId xmlns:p14="http://schemas.microsoft.com/office/powerpoint/2010/main" val="3223847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DB89-05BF-4763-9973-342F5038E9D0}"/>
              </a:ext>
            </a:extLst>
          </p:cNvPr>
          <p:cNvSpPr>
            <a:spLocks noGrp="1"/>
          </p:cNvSpPr>
          <p:nvPr>
            <p:ph type="title"/>
          </p:nvPr>
        </p:nvSpPr>
        <p:spPr/>
        <p:txBody>
          <a:bodyPr/>
          <a:lstStyle/>
          <a:p>
            <a:pPr algn="ctr"/>
            <a:r>
              <a:rPr lang="en-US" dirty="0"/>
              <a:t>Weighted Percent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67E7A9-4584-441D-B0C6-57EFBED0D22D}"/>
                  </a:ext>
                </a:extLst>
              </p:cNvPr>
              <p:cNvSpPr>
                <a:spLocks noGrp="1"/>
              </p:cNvSpPr>
              <p:nvPr>
                <p:ph idx="1"/>
              </p:nvPr>
            </p:nvSpPr>
            <p:spPr>
              <a:xfrm>
                <a:off x="517003" y="1825625"/>
                <a:ext cx="8140860" cy="4351338"/>
              </a:xfrm>
            </p:spPr>
            <p:txBody>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𝑆𝑝𝑜𝑟𝑢𝑙𝑎𝑡𝑜𝑟</m:t>
                      </m:r>
                      <m:r>
                        <a:rPr lang="en-US" b="0" i="1" smtClean="0">
                          <a:latin typeface="Cambria Math" panose="02040503050406030204" pitchFamily="18" charset="0"/>
                        </a:rPr>
                        <m:t> </m:t>
                      </m:r>
                      <m:r>
                        <a:rPr lang="en-US" b="0" i="1" smtClean="0">
                          <a:latin typeface="Cambria Math" panose="02040503050406030204" pitchFamily="18" charset="0"/>
                        </a:rPr>
                        <m:t>𝐸𝑥𝑐𝑙𝑢𝑠𝑖𝑣𝑖𝑡𝑦</m:t>
                      </m:r>
                      <m:r>
                        <a:rPr lang="en-US" b="0" i="1" smtClean="0">
                          <a:latin typeface="Cambria Math" panose="02040503050406030204" pitchFamily="18" charset="0"/>
                        </a:rPr>
                        <m:t> </m:t>
                      </m:r>
                      <m:r>
                        <a:rPr lang="en-US" b="0" i="1" smtClean="0">
                          <a:latin typeface="Cambria Math" panose="02040503050406030204" pitchFamily="18" charset="0"/>
                        </a:rPr>
                        <m:t>𝑃𝑟𝑜𝑝𝑜𝑟𝑡𝑖𝑜𝑛</m:t>
                      </m:r>
                      <m:r>
                        <a:rPr lang="en-US" b="0" i="1" smtClean="0">
                          <a:latin typeface="Cambria Math" panose="02040503050406030204" pitchFamily="18" charset="0"/>
                        </a:rPr>
                        <m:t> (</m:t>
                      </m:r>
                      <m:r>
                        <a:rPr lang="en-US" b="0" i="1" smtClean="0">
                          <a:latin typeface="Cambria Math" panose="02040503050406030204" pitchFamily="18" charset="0"/>
                        </a:rPr>
                        <m:t>𝑆𝑃𝐸</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3167E7A9-4584-441D-B0C6-57EFBED0D22D}"/>
                  </a:ext>
                </a:extLst>
              </p:cNvPr>
              <p:cNvSpPr>
                <a:spLocks noGrp="1" noRot="1" noChangeAspect="1" noMove="1" noResize="1" noEditPoints="1" noAdjustHandles="1" noChangeArrowheads="1" noChangeShapeType="1" noTextEdit="1"/>
              </p:cNvSpPr>
              <p:nvPr>
                <p:ph idx="1"/>
              </p:nvPr>
            </p:nvSpPr>
            <p:spPr>
              <a:xfrm>
                <a:off x="517003" y="1825625"/>
                <a:ext cx="8140860" cy="435133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604F07-4561-4848-A054-18E0E50797AA}"/>
                  </a:ext>
                </a:extLst>
              </p:cNvPr>
              <p:cNvSpPr txBox="1"/>
              <p:nvPr/>
            </p:nvSpPr>
            <p:spPr>
              <a:xfrm>
                <a:off x="1338805" y="3539629"/>
                <a:ext cx="6786623"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𝑆𝑃𝐸</m:t>
                      </m:r>
                      <m:r>
                        <a:rPr lang="en-US" i="1" dirty="0" smtClean="0">
                          <a:latin typeface="Cambria Math" panose="02040503050406030204" pitchFamily="18" charset="0"/>
                        </a:rPr>
                        <m:t> = (</m:t>
                      </m:r>
                      <m:r>
                        <a:rPr lang="en-US" i="1" dirty="0" smtClean="0">
                          <a:latin typeface="Cambria Math" panose="02040503050406030204" pitchFamily="18" charset="0"/>
                        </a:rPr>
                        <m:t>𝑃𝑟𝑜𝑝𝑜𝑟𝑡𝑖𝑜𝑛</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𝐺𝑒𝑛𝑒</m:t>
                      </m:r>
                      <m:r>
                        <a:rPr lang="en-US" i="1" dirty="0" smtClean="0">
                          <a:latin typeface="Cambria Math" panose="02040503050406030204" pitchFamily="18" charset="0"/>
                        </a:rPr>
                        <m:t> </m:t>
                      </m:r>
                      <m:r>
                        <a:rPr lang="en-US" i="1" dirty="0" smtClean="0">
                          <a:latin typeface="Cambria Math" panose="02040503050406030204" pitchFamily="18" charset="0"/>
                        </a:rPr>
                        <m:t>𝐹𝑜𝑢𝑛𝑑</m:t>
                      </m:r>
                      <m:r>
                        <a:rPr lang="en-US" i="1" dirty="0" smtClean="0">
                          <a:latin typeface="Cambria Math" panose="02040503050406030204" pitchFamily="18" charset="0"/>
                        </a:rPr>
                        <m:t> </m:t>
                      </m:r>
                      <m:r>
                        <a:rPr lang="en-US" i="1" dirty="0" smtClean="0">
                          <a:latin typeface="Cambria Math" panose="02040503050406030204" pitchFamily="18" charset="0"/>
                        </a:rPr>
                        <m:t>𝐴𝑚𝑜𝑛𝑔</m:t>
                      </m:r>
                      <m:r>
                        <a:rPr lang="en-US" i="1" dirty="0" smtClean="0">
                          <a:latin typeface="Cambria Math" panose="02040503050406030204" pitchFamily="18" charset="0"/>
                        </a:rPr>
                        <m:t> </m:t>
                      </m:r>
                      <m:r>
                        <a:rPr lang="en-US" i="1" dirty="0" err="1" smtClean="0">
                          <a:latin typeface="Cambria Math" panose="02040503050406030204" pitchFamily="18" charset="0"/>
                        </a:rPr>
                        <m:t>𝑆𝑝𝑜𝑟𝑢𝑙𝑎𝑡𝑜𝑟𝑠</m:t>
                      </m:r>
                      <m:r>
                        <a:rPr lang="en-US" i="1" dirty="0" smtClean="0">
                          <a:latin typeface="Cambria Math" panose="02040503050406030204" pitchFamily="18" charset="0"/>
                        </a:rPr>
                        <m:t> – </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𝑃𝑟𝑜𝑝𝑜𝑟𝑡𝑖𝑜𝑛</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𝐺𝑒𝑛𝑒</m:t>
                      </m:r>
                      <m:r>
                        <a:rPr lang="en-US" i="1" dirty="0" smtClean="0">
                          <a:latin typeface="Cambria Math" panose="02040503050406030204" pitchFamily="18" charset="0"/>
                        </a:rPr>
                        <m:t> </m:t>
                      </m:r>
                      <m:r>
                        <a:rPr lang="en-US" i="1" dirty="0" smtClean="0">
                          <a:latin typeface="Cambria Math" panose="02040503050406030204" pitchFamily="18" charset="0"/>
                        </a:rPr>
                        <m:t>𝐹𝑜𝑢𝑛𝑑</m:t>
                      </m:r>
                      <m:r>
                        <a:rPr lang="en-US" i="1" dirty="0" smtClean="0">
                          <a:latin typeface="Cambria Math" panose="02040503050406030204" pitchFamily="18" charset="0"/>
                        </a:rPr>
                        <m:t> </m:t>
                      </m:r>
                      <m:r>
                        <a:rPr lang="en-US" i="1" dirty="0" smtClean="0">
                          <a:latin typeface="Cambria Math" panose="02040503050406030204" pitchFamily="18" charset="0"/>
                        </a:rPr>
                        <m:t>𝐴𝑚𝑜𝑛𝑔</m:t>
                      </m:r>
                      <m:r>
                        <a:rPr lang="en-US" i="1" dirty="0" smtClean="0">
                          <a:latin typeface="Cambria Math" panose="02040503050406030204" pitchFamily="18" charset="0"/>
                        </a:rPr>
                        <m:t> </m:t>
                      </m:r>
                      <m:r>
                        <a:rPr lang="en-US" i="1" dirty="0" err="1" smtClean="0">
                          <a:latin typeface="Cambria Math" panose="02040503050406030204" pitchFamily="18" charset="0"/>
                        </a:rPr>
                        <m:t>𝑁𝑜𝑛𝑠𝑝𝑜𝑟𝑢𝑙𝑎𝑡𝑜</m:t>
                      </m:r>
                      <m:r>
                        <a:rPr lang="en-US" b="0" i="1" dirty="0" smtClean="0">
                          <a:latin typeface="Cambria Math" panose="02040503050406030204" pitchFamily="18" charset="0"/>
                        </a:rPr>
                        <m:t>𝑟𝑠</m:t>
                      </m:r>
                      <m:r>
                        <a:rPr lang="en-US" b="0" i="1" dirty="0" smtClean="0">
                          <a:latin typeface="Cambria Math" panose="02040503050406030204" pitchFamily="18" charset="0"/>
                        </a:rPr>
                        <m:t> / </m:t>
                      </m:r>
                      <m:r>
                        <a:rPr lang="en-US" i="1" dirty="0" smtClean="0">
                          <a:latin typeface="Cambria Math" panose="02040503050406030204" pitchFamily="18" charset="0"/>
                        </a:rPr>
                        <m:t>𝑃𝑟𝑜𝑝𝑜𝑟𝑡𝑖𝑜𝑛</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𝐺𝑒𝑛𝑒</m:t>
                      </m:r>
                      <m:r>
                        <a:rPr lang="en-US" i="1" dirty="0" smtClean="0">
                          <a:latin typeface="Cambria Math" panose="02040503050406030204" pitchFamily="18" charset="0"/>
                        </a:rPr>
                        <m:t> </m:t>
                      </m:r>
                      <m:r>
                        <a:rPr lang="en-US" i="1" dirty="0" smtClean="0">
                          <a:latin typeface="Cambria Math" panose="02040503050406030204" pitchFamily="18" charset="0"/>
                        </a:rPr>
                        <m:t>𝐹𝑜𝑢𝑛𝑑</m:t>
                      </m:r>
                      <m:r>
                        <a:rPr lang="en-US" i="1" dirty="0" smtClean="0">
                          <a:latin typeface="Cambria Math" panose="02040503050406030204" pitchFamily="18" charset="0"/>
                        </a:rPr>
                        <m:t> </m:t>
                      </m:r>
                      <m:r>
                        <a:rPr lang="en-US" i="1" dirty="0" smtClean="0">
                          <a:latin typeface="Cambria Math" panose="02040503050406030204" pitchFamily="18" charset="0"/>
                        </a:rPr>
                        <m:t>𝑖𝑛</m:t>
                      </m:r>
                      <m:r>
                        <a:rPr lang="en-US" i="1" dirty="0" smtClean="0">
                          <a:latin typeface="Cambria Math" panose="02040503050406030204" pitchFamily="18" charset="0"/>
                        </a:rPr>
                        <m:t> </m:t>
                      </m:r>
                      <m:r>
                        <a:rPr lang="en-US" i="1" dirty="0" smtClean="0">
                          <a:latin typeface="Cambria Math" panose="02040503050406030204" pitchFamily="18" charset="0"/>
                        </a:rPr>
                        <m:t>𝐴𝑚𝑜𝑛𝑔</m:t>
                      </m:r>
                      <m:r>
                        <a:rPr lang="en-US" i="1" dirty="0" smtClean="0">
                          <a:latin typeface="Cambria Math" panose="02040503050406030204" pitchFamily="18" charset="0"/>
                        </a:rPr>
                        <m:t> </m:t>
                      </m:r>
                      <m:r>
                        <a:rPr lang="en-US" i="1" dirty="0" err="1" smtClean="0">
                          <a:latin typeface="Cambria Math" panose="02040503050406030204" pitchFamily="18" charset="0"/>
                        </a:rPr>
                        <m:t>𝑆𝑝𝑜𝑟𝑢𝑙𝑎𝑡𝑜𝑟𝑠</m:t>
                      </m:r>
                      <m:r>
                        <a:rPr lang="en-US" i="1" dirty="0"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96604F07-4561-4848-A054-18E0E50797AA}"/>
                  </a:ext>
                </a:extLst>
              </p:cNvPr>
              <p:cNvSpPr txBox="1">
                <a:spLocks noRot="1" noChangeAspect="1" noMove="1" noResize="1" noEditPoints="1" noAdjustHandles="1" noChangeArrowheads="1" noChangeShapeType="1" noTextEdit="1"/>
              </p:cNvSpPr>
              <p:nvPr/>
            </p:nvSpPr>
            <p:spPr>
              <a:xfrm>
                <a:off x="1338805" y="3539629"/>
                <a:ext cx="6786623" cy="923330"/>
              </a:xfrm>
              <a:prstGeom prst="rect">
                <a:avLst/>
              </a:prstGeom>
              <a:blipFill>
                <a:blip r:embed="rId3"/>
                <a:stretch>
                  <a:fillRect b="-3974"/>
                </a:stretch>
              </a:blipFill>
            </p:spPr>
            <p:txBody>
              <a:bodyPr/>
              <a:lstStyle/>
              <a:p>
                <a:r>
                  <a:rPr lang="en-US">
                    <a:noFill/>
                  </a:rPr>
                  <a:t> </a:t>
                </a:r>
              </a:p>
            </p:txBody>
          </p:sp>
        </mc:Fallback>
      </mc:AlternateContent>
    </p:spTree>
    <p:extLst>
      <p:ext uri="{BB962C8B-B14F-4D97-AF65-F5344CB8AC3E}">
        <p14:creationId xmlns:p14="http://schemas.microsoft.com/office/powerpoint/2010/main" val="3032165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598</Words>
  <Application>Microsoft Office PowerPoint</Application>
  <PresentationFormat>On-screen Show (4:3)</PresentationFormat>
  <Paragraphs>77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 New Roman</vt:lpstr>
      <vt:lpstr>Office Theme</vt:lpstr>
      <vt:lpstr>Sporulation in the Expanding Firmicutes (Superphylum?)</vt:lpstr>
      <vt:lpstr>PowerPoint Presentation</vt:lpstr>
      <vt:lpstr>Evolutionary history of endosporulation</vt:lpstr>
      <vt:lpstr>Endosporulation is a complex trait</vt:lpstr>
      <vt:lpstr>PowerPoint Presentation</vt:lpstr>
      <vt:lpstr>PowerPoint Presentation</vt:lpstr>
      <vt:lpstr>PowerPoint Presentation</vt:lpstr>
      <vt:lpstr>PowerPoint Presentation</vt:lpstr>
      <vt:lpstr>Weighted Percent</vt:lpstr>
      <vt:lpstr>PowerPoint Presentation</vt:lpstr>
      <vt:lpstr>PowerPoint Presentation</vt:lpstr>
      <vt:lpstr>PowerPoint Presentation</vt:lpstr>
      <vt:lpstr>PowerPoint Presentation</vt:lpstr>
      <vt:lpstr>PowerPoint Presentation</vt:lpstr>
      <vt:lpstr>Relationship between Evolutionary Distance and Number of Sporulation Genes</vt:lpstr>
      <vt:lpstr>Does this model also fit data from meta genomes?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Segmented Regression Analysis</vt:lpstr>
      <vt:lpstr>Trait prediction and lm()</vt:lpstr>
      <vt:lpstr>PowerPoint Presentation</vt:lpstr>
      <vt:lpstr>PowerPoint Presentation</vt:lpstr>
      <vt:lpstr>PowerPoint Presentation</vt:lpstr>
      <vt:lpstr>PowerPoint Presentation</vt:lpstr>
      <vt:lpstr>Does previous model fit new metagenomic data?</vt:lpstr>
      <vt:lpstr>Phylogenetic Effects (Continued)</vt:lpstr>
      <vt:lpstr>Are all sporulation gene equally important for predicting the phenotype?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Sporulation in the Expanding Firmicutes (Superphylum?)</dc:title>
  <dc:creator>Jordan Bird</dc:creator>
  <cp:lastModifiedBy>Jordan Bird</cp:lastModifiedBy>
  <cp:revision>2</cp:revision>
  <dcterms:created xsi:type="dcterms:W3CDTF">2019-02-01T19:09:55Z</dcterms:created>
  <dcterms:modified xsi:type="dcterms:W3CDTF">2019-02-01T19:18:54Z</dcterms:modified>
</cp:coreProperties>
</file>